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media/image11.jpg" ContentType="image/jpg"/>
  <Override PartName="/ppt/media/image12.jpg" ContentType="image/jpg"/>
  <Override PartName="/ppt/media/image14.jpg" ContentType="image/jpg"/>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44"/>
  </p:notesMasterIdLst>
  <p:sldIdLst>
    <p:sldId id="257" r:id="rId2"/>
    <p:sldId id="2134805616" r:id="rId3"/>
    <p:sldId id="259" r:id="rId4"/>
    <p:sldId id="260" r:id="rId5"/>
    <p:sldId id="262" r:id="rId6"/>
    <p:sldId id="266" r:id="rId7"/>
    <p:sldId id="267" r:id="rId8"/>
    <p:sldId id="268" r:id="rId9"/>
    <p:sldId id="270" r:id="rId10"/>
    <p:sldId id="2134805618" r:id="rId11"/>
    <p:sldId id="2134805619" r:id="rId12"/>
    <p:sldId id="2134805617" r:id="rId13"/>
    <p:sldId id="272" r:id="rId14"/>
    <p:sldId id="300" r:id="rId15"/>
    <p:sldId id="2134805621" r:id="rId16"/>
    <p:sldId id="2134805631" r:id="rId17"/>
    <p:sldId id="2134805622" r:id="rId18"/>
    <p:sldId id="2134805632" r:id="rId19"/>
    <p:sldId id="2134805623" r:id="rId20"/>
    <p:sldId id="2134805633" r:id="rId21"/>
    <p:sldId id="2134805624" r:id="rId22"/>
    <p:sldId id="2134805634" r:id="rId23"/>
    <p:sldId id="2134805625" r:id="rId24"/>
    <p:sldId id="2134805635" r:id="rId25"/>
    <p:sldId id="2134805626" r:id="rId26"/>
    <p:sldId id="2134805636" r:id="rId27"/>
    <p:sldId id="2134805627" r:id="rId28"/>
    <p:sldId id="2134805637" r:id="rId29"/>
    <p:sldId id="2134805628" r:id="rId30"/>
    <p:sldId id="2134805638" r:id="rId31"/>
    <p:sldId id="2134805629" r:id="rId32"/>
    <p:sldId id="2134805639" r:id="rId33"/>
    <p:sldId id="2134805640" r:id="rId34"/>
    <p:sldId id="2134805641" r:id="rId35"/>
    <p:sldId id="2134805642" r:id="rId36"/>
    <p:sldId id="2134805643" r:id="rId37"/>
    <p:sldId id="2134805644" r:id="rId38"/>
    <p:sldId id="2134805645" r:id="rId39"/>
    <p:sldId id="2134805646" r:id="rId40"/>
    <p:sldId id="2134805648" r:id="rId41"/>
    <p:sldId id="2134805649" r:id="rId42"/>
    <p:sldId id="2134805652" r:id="rId43"/>
  </p:sldIdLst>
  <p:sldSz cx="12192000" cy="6858000"/>
  <p:notesSz cx="6858000" cy="9144000"/>
  <p:embeddedFontLst>
    <p:embeddedFont>
      <p:font typeface="BT Curve" panose="020B0503020203020204" pitchFamily="34" charset="0"/>
      <p:regular r:id="rId45"/>
      <p:bold r:id="rId46"/>
      <p:italic r:id="rId47"/>
      <p:boldItalic r:id="rId48"/>
    </p:embeddedFont>
    <p:embeddedFont>
      <p:font typeface="BT Curve Headline" panose="020B0603020203020204" pitchFamily="34" charset="0"/>
      <p:regular r:id="rId49"/>
      <p:italic r:id="rId50"/>
    </p:embeddedFont>
    <p:embeddedFont>
      <p:font typeface="Century Gothic" panose="020B0502020202020204" pitchFamily="34" charset="0"/>
      <p:regular r:id="rId51"/>
      <p:bold r:id="rId52"/>
      <p:italic r:id="rId53"/>
      <p:boldItalic r:id="rId5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3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55" autoAdjust="0"/>
    <p:restoredTop sz="94674" autoAdjust="0"/>
  </p:normalViewPr>
  <p:slideViewPr>
    <p:cSldViewPr snapToGrid="0" showGuides="1">
      <p:cViewPr varScale="1">
        <p:scale>
          <a:sx n="70" d="100"/>
          <a:sy n="70" d="100"/>
        </p:scale>
        <p:origin x="404" y="52"/>
      </p:cViewPr>
      <p:guideLst>
        <p:guide orient="horz" pos="2160"/>
        <p:guide pos="2389"/>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4.5800197725534571E-2"/>
          <c:y val="0.10865291467365804"/>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321E-D84C-8CA8-B6EBF9ADADD4}"/>
            </c:ext>
          </c:extLst>
        </c:ser>
        <c:ser>
          <c:idx val="1"/>
          <c:order val="1"/>
          <c:tx>
            <c:strRef>
              <c:f>Sheet1!$C$1</c:f>
              <c:strCache>
                <c:ptCount val="1"/>
                <c:pt idx="0">
                  <c:v>Series 2</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321E-D84C-8CA8-B6EBF9ADADD4}"/>
            </c:ext>
          </c:extLst>
        </c:ser>
        <c:ser>
          <c:idx val="2"/>
          <c:order val="2"/>
          <c:tx>
            <c:strRef>
              <c:f>Sheet1!$D$1</c:f>
              <c:strCache>
                <c:ptCount val="1"/>
                <c:pt idx="0">
                  <c:v>Series 3</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321E-D84C-8CA8-B6EBF9ADADD4}"/>
            </c:ext>
          </c:extLst>
        </c:ser>
        <c:ser>
          <c:idx val="3"/>
          <c:order val="3"/>
          <c:tx>
            <c:strRef>
              <c:f>Sheet1!$E$1</c:f>
              <c:strCache>
                <c:ptCount val="1"/>
                <c:pt idx="0">
                  <c:v>Series 4</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321E-D84C-8CA8-B6EBF9ADADD4}"/>
            </c:ext>
          </c:extLst>
        </c:ser>
        <c:ser>
          <c:idx val="4"/>
          <c:order val="4"/>
          <c:tx>
            <c:strRef>
              <c:f>Sheet1!$F$1</c:f>
              <c:strCache>
                <c:ptCount val="1"/>
                <c:pt idx="0">
                  <c:v>Series 5</c:v>
                </c:pt>
              </c:strCache>
            </c:strRef>
          </c:tx>
          <c:spPr>
            <a:solidFill>
              <a:schemeClr val="accent1">
                <a:tint val="54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321E-D84C-8CA8-B6EBF9ADADD4}"/>
            </c:ext>
          </c:extLst>
        </c:ser>
        <c:dLbls>
          <c:dLblPos val="outEnd"/>
          <c:showLegendKey val="0"/>
          <c:showVal val="1"/>
          <c:showCatName val="0"/>
          <c:showSerName val="0"/>
          <c:showPercent val="0"/>
          <c:showBubbleSize val="0"/>
        </c:dLbls>
        <c:gapWidth val="24"/>
        <c:overlap val="-2"/>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Century Gothic" panose="020B0502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2">
                <a:shade val="53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BC1F-F84D-B3AF-E4858F047195}"/>
            </c:ext>
          </c:extLst>
        </c:ser>
        <c:ser>
          <c:idx val="1"/>
          <c:order val="1"/>
          <c:tx>
            <c:strRef>
              <c:f>Sheet1!$C$1</c:f>
              <c:strCache>
                <c:ptCount val="1"/>
                <c:pt idx="0">
                  <c:v>Series 2</c:v>
                </c:pt>
              </c:strCache>
            </c:strRef>
          </c:tx>
          <c:spPr>
            <a:solidFill>
              <a:schemeClr val="accent2">
                <a:shade val="76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BC1F-F84D-B3AF-E4858F047195}"/>
            </c:ext>
          </c:extLst>
        </c:ser>
        <c:ser>
          <c:idx val="2"/>
          <c:order val="2"/>
          <c:tx>
            <c:strRef>
              <c:f>Sheet1!$D$1</c:f>
              <c:strCache>
                <c:ptCount val="1"/>
                <c:pt idx="0">
                  <c:v>Series 3</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BC1F-F84D-B3AF-E4858F047195}"/>
            </c:ext>
          </c:extLst>
        </c:ser>
        <c:ser>
          <c:idx val="3"/>
          <c:order val="3"/>
          <c:tx>
            <c:strRef>
              <c:f>Sheet1!$E$1</c:f>
              <c:strCache>
                <c:ptCount val="1"/>
                <c:pt idx="0">
                  <c:v>Series 4</c:v>
                </c:pt>
              </c:strCache>
            </c:strRef>
          </c:tx>
          <c:spPr>
            <a:solidFill>
              <a:schemeClr val="accent2">
                <a:tint val="77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BC1F-F84D-B3AF-E4858F047195}"/>
            </c:ext>
          </c:extLst>
        </c:ser>
        <c:ser>
          <c:idx val="4"/>
          <c:order val="4"/>
          <c:tx>
            <c:strRef>
              <c:f>Sheet1!$F$1</c:f>
              <c:strCache>
                <c:ptCount val="1"/>
                <c:pt idx="0">
                  <c:v>Series 5</c:v>
                </c:pt>
              </c:strCache>
            </c:strRef>
          </c:tx>
          <c:spPr>
            <a:solidFill>
              <a:schemeClr val="accent2">
                <a:tint val="54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BC1F-F84D-B3AF-E4858F047195}"/>
            </c:ext>
          </c:extLst>
        </c:ser>
        <c:dLbls>
          <c:dLblPos val="outEnd"/>
          <c:showLegendKey val="0"/>
          <c:showVal val="1"/>
          <c:showCatName val="0"/>
          <c:showSerName val="0"/>
          <c:showPercent val="0"/>
          <c:showBubbleSize val="0"/>
        </c:dLbls>
        <c:gapWidth val="233"/>
        <c:overlap val="-10"/>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6766289342000552E-2"/>
          <c:y val="0.14563300119944497"/>
          <c:w val="0.95419980227446521"/>
          <c:h val="0.67881910107703647"/>
        </c:manualLayout>
      </c:layout>
      <c:doughnutChart>
        <c:varyColors val="1"/>
        <c:ser>
          <c:idx val="0"/>
          <c:order val="0"/>
          <c:tx>
            <c:strRef>
              <c:f>Sheet1!$B$1</c:f>
              <c:strCache>
                <c:ptCount val="1"/>
                <c:pt idx="0">
                  <c:v>Series 1</c:v>
                </c:pt>
              </c:strCache>
            </c:strRef>
          </c:tx>
          <c:dPt>
            <c:idx val="0"/>
            <c:bubble3D val="0"/>
            <c:spPr>
              <a:solidFill>
                <a:schemeClr val="accent3">
                  <a:shade val="65000"/>
                </a:schemeClr>
              </a:solidFill>
              <a:ln>
                <a:noFill/>
              </a:ln>
              <a:effectLst/>
            </c:spPr>
            <c:extLst>
              <c:ext xmlns:c16="http://schemas.microsoft.com/office/drawing/2014/chart" uri="{C3380CC4-5D6E-409C-BE32-E72D297353CC}">
                <c16:uniqueId val="{00000001-94EC-4142-86C7-AF29B42B04A6}"/>
              </c:ext>
            </c:extLst>
          </c:dPt>
          <c:dPt>
            <c:idx val="1"/>
            <c:bubble3D val="0"/>
            <c:spPr>
              <a:solidFill>
                <a:schemeClr val="accent3"/>
              </a:solidFill>
              <a:ln>
                <a:noFill/>
              </a:ln>
              <a:effectLst/>
            </c:spPr>
            <c:extLst>
              <c:ext xmlns:c16="http://schemas.microsoft.com/office/drawing/2014/chart" uri="{C3380CC4-5D6E-409C-BE32-E72D297353CC}">
                <c16:uniqueId val="{00000003-94EC-4142-86C7-AF29B42B04A6}"/>
              </c:ext>
            </c:extLst>
          </c:dPt>
          <c:dPt>
            <c:idx val="2"/>
            <c:bubble3D val="0"/>
            <c:spPr>
              <a:solidFill>
                <a:schemeClr val="accent3">
                  <a:tint val="65000"/>
                </a:schemeClr>
              </a:solidFill>
              <a:ln>
                <a:noFill/>
              </a:ln>
              <a:effectLst/>
            </c:spPr>
            <c:extLst>
              <c:ext xmlns:c16="http://schemas.microsoft.com/office/drawing/2014/chart" uri="{C3380CC4-5D6E-409C-BE32-E72D297353CC}">
                <c16:uniqueId val="{00000005-94EC-4142-86C7-AF29B42B04A6}"/>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94EC-4142-86C7-AF29B42B04A6}"/>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5D17-1148-97C8-716C5615B9ED}"/>
              </c:ext>
            </c:extLst>
          </c:dPt>
          <c:dPt>
            <c:idx val="1"/>
            <c:invertIfNegative val="0"/>
            <c:bubble3D val="0"/>
            <c:extLst>
              <c:ext xmlns:c16="http://schemas.microsoft.com/office/drawing/2014/chart" uri="{C3380CC4-5D6E-409C-BE32-E72D297353CC}">
                <c16:uniqueId val="{00000001-5D17-1148-97C8-716C5615B9ED}"/>
              </c:ext>
            </c:extLst>
          </c:dPt>
          <c:dPt>
            <c:idx val="2"/>
            <c:invertIfNegative val="0"/>
            <c:bubble3D val="0"/>
            <c:extLst>
              <c:ext xmlns:c16="http://schemas.microsoft.com/office/drawing/2014/chart" uri="{C3380CC4-5D6E-409C-BE32-E72D297353CC}">
                <c16:uniqueId val="{00000002-5D17-1148-97C8-716C5615B9ED}"/>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3-5D17-1148-97C8-716C5615B9ED}"/>
            </c:ext>
          </c:extLst>
        </c:ser>
        <c:dLbls>
          <c:showLegendKey val="0"/>
          <c:showVal val="0"/>
          <c:showCatName val="0"/>
          <c:showSerName val="0"/>
          <c:showPercent val="0"/>
          <c:showBubbleSize val="0"/>
        </c:dLbls>
        <c:gapWidth val="100"/>
        <c:axId val="433275408"/>
        <c:axId val="433275080"/>
      </c:barChart>
      <c:valAx>
        <c:axId val="433275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408"/>
        <c:crosses val="autoZero"/>
        <c:crossBetween val="between"/>
      </c:valAx>
      <c:catAx>
        <c:axId val="43327540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0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BT Curve Headline" panose="020B0603020203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BT Curve Headline" panose="020B0603020203020204" pitchFamily="34" charset="0"/>
              </a:defRPr>
            </a:lvl1pPr>
          </a:lstStyle>
          <a:p>
            <a:fld id="{C84D26D8-40E4-454E-B34F-B3EC45CF17B8}" type="datetimeFigureOut">
              <a:rPr lang="en-GB" smtClean="0"/>
              <a:pPr/>
              <a:t>20/06/2024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BT Curve Headline" panose="020B0603020203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BT Curve Headline" panose="020B0603020203020204" pitchFamily="34" charset="0"/>
              </a:defRPr>
            </a:lvl1pPr>
          </a:lstStyle>
          <a:p>
            <a:fld id="{F3DEB4E9-D872-4CDA-B076-952C2F3CAE4F}" type="slidenum">
              <a:rPr lang="en-GB" smtClean="0"/>
              <a:pPr/>
              <a:t>‹#›</a:t>
            </a:fld>
            <a:endParaRPr lang="en-GB" dirty="0"/>
          </a:p>
        </p:txBody>
      </p:sp>
    </p:spTree>
    <p:extLst>
      <p:ext uri="{BB962C8B-B14F-4D97-AF65-F5344CB8AC3E}">
        <p14:creationId xmlns:p14="http://schemas.microsoft.com/office/powerpoint/2010/main" val="336975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BT Curve Headline" panose="020B0603020203020204" pitchFamily="34" charset="0"/>
        <a:ea typeface="+mn-ea"/>
        <a:cs typeface="+mn-cs"/>
      </a:defRPr>
    </a:lvl1pPr>
    <a:lvl2pPr marL="457200" algn="l" defTabSz="914400" rtl="0" eaLnBrk="1" latinLnBrk="0" hangingPunct="1">
      <a:defRPr sz="1200" kern="1200">
        <a:solidFill>
          <a:schemeClr val="tx1"/>
        </a:solidFill>
        <a:latin typeface="BT Curve Headline" panose="020B0603020203020204" pitchFamily="34" charset="0"/>
        <a:ea typeface="+mn-ea"/>
        <a:cs typeface="+mn-cs"/>
      </a:defRPr>
    </a:lvl2pPr>
    <a:lvl3pPr marL="914400" algn="l" defTabSz="914400" rtl="0" eaLnBrk="1" latinLnBrk="0" hangingPunct="1">
      <a:defRPr sz="1200" kern="1200">
        <a:solidFill>
          <a:schemeClr val="tx1"/>
        </a:solidFill>
        <a:latin typeface="BT Curve Headline" panose="020B0603020203020204" pitchFamily="34" charset="0"/>
        <a:ea typeface="+mn-ea"/>
        <a:cs typeface="+mn-cs"/>
      </a:defRPr>
    </a:lvl3pPr>
    <a:lvl4pPr marL="1371600" algn="l" defTabSz="914400" rtl="0" eaLnBrk="1" latinLnBrk="0" hangingPunct="1">
      <a:defRPr sz="1200" kern="1200">
        <a:solidFill>
          <a:schemeClr val="tx1"/>
        </a:solidFill>
        <a:latin typeface="BT Curve Headline" panose="020B0603020203020204" pitchFamily="34" charset="0"/>
        <a:ea typeface="+mn-ea"/>
        <a:cs typeface="+mn-cs"/>
      </a:defRPr>
    </a:lvl4pPr>
    <a:lvl5pPr marL="1828800" algn="l" defTabSz="914400" rtl="0" eaLnBrk="1" latinLnBrk="0" hangingPunct="1">
      <a:defRPr sz="1200" kern="1200">
        <a:solidFill>
          <a:schemeClr val="tx1"/>
        </a:solidFill>
        <a:latin typeface="BT Curve Headline" panose="020B0603020203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8729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9</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2086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40</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87201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42</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949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2" name="Graphic 11">
            <a:extLst>
              <a:ext uri="{FF2B5EF4-FFF2-40B4-BE49-F238E27FC236}">
                <a16:creationId xmlns:a16="http://schemas.microsoft.com/office/drawing/2014/main" id="{CC0DC2E4-56EC-4A16-27AB-F5B190459F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36934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igo - Title Slide - 05">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US" sz="2800" b="0" i="0" u="none" strike="noStrike" kern="0" cap="none" spc="-52" normalizeH="0" baseline="0" smtClean="0">
                <a:ln>
                  <a:noFill/>
                </a:ln>
                <a:solidFill>
                  <a:srgbClr val="5B15C1"/>
                </a:solidFill>
                <a:effectLst/>
                <a:uLnTx/>
                <a:uFillTx/>
                <a:latin typeface="+mj-lt"/>
                <a:ea typeface="+mj-ea"/>
                <a:cs typeface="BT Curve" panose="020B0503020203020204" pitchFamily="34" charset="0"/>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0" spc="-907" dirty="0">
                <a:solidFill>
                  <a:schemeClr val="accent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5" name="Graphic 14">
            <a:extLst>
              <a:ext uri="{FF2B5EF4-FFF2-40B4-BE49-F238E27FC236}">
                <a16:creationId xmlns:a16="http://schemas.microsoft.com/office/drawing/2014/main" id="{80B6A483-6A97-F751-99E7-F7B66D577B6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1920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ght - Title Slide - 06">
    <p:bg>
      <p:bgPr>
        <a:solidFill>
          <a:schemeClr val="bg1"/>
        </a:solidFill>
        <a:effectLst/>
      </p:bgPr>
    </p:bg>
    <p:spTree>
      <p:nvGrpSpPr>
        <p:cNvPr id="1" name=""/>
        <p:cNvGrpSpPr/>
        <p:nvPr/>
      </p:nvGrpSpPr>
      <p:grpSpPr>
        <a:xfrm>
          <a:off x="0" y="0"/>
          <a:ext cx="0" cy="0"/>
          <a:chOff x="0" y="0"/>
          <a:chExt cx="0" cy="0"/>
        </a:xfrm>
      </p:grpSpPr>
      <p:pic>
        <p:nvPicPr>
          <p:cNvPr id="11" name="object 2">
            <a:extLst>
              <a:ext uri="{FF2B5EF4-FFF2-40B4-BE49-F238E27FC236}">
                <a16:creationId xmlns:a16="http://schemas.microsoft.com/office/drawing/2014/main" id="{8F6A7BFA-0A54-481D-AFB1-2D8324C2B50A}"/>
              </a:ext>
            </a:extLst>
          </p:cNvPr>
          <p:cNvPicPr/>
          <p:nvPr userDrawn="1"/>
        </p:nvPicPr>
        <p:blipFill>
          <a:blip r:embed="rId2" cstate="print"/>
          <a:stretch>
            <a:fillRect/>
          </a:stretch>
        </p:blipFill>
        <p:spPr>
          <a:xfrm>
            <a:off x="483" y="1"/>
            <a:ext cx="8660715" cy="6857519"/>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0" spc="-907" dirty="0">
                <a:solidFill>
                  <a:srgbClr val="5B15C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A151FB6A-7DC3-46D8-8C84-0A2273EA19D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72619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digo - Title Slide - 06">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1817D0-A1A5-7D33-EA32-08F7209CA9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8956" r="7"/>
          <a:stretch/>
        </p:blipFill>
        <p:spPr>
          <a:xfrm>
            <a:off x="-380" y="0"/>
            <a:ext cx="8660716" cy="6858000"/>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0" spc="-907" dirty="0">
                <a:solidFill>
                  <a:schemeClr val="accent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1" name="Graphic 10">
            <a:extLst>
              <a:ext uri="{FF2B5EF4-FFF2-40B4-BE49-F238E27FC236}">
                <a16:creationId xmlns:a16="http://schemas.microsoft.com/office/drawing/2014/main" id="{2F092166-E982-1F17-106C-290D32D69EB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97187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ight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5B15C1"/>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9" name="Graphic 8">
            <a:extLst>
              <a:ext uri="{FF2B5EF4-FFF2-40B4-BE49-F238E27FC236}">
                <a16:creationId xmlns:a16="http://schemas.microsoft.com/office/drawing/2014/main" id="{841CA103-8EE3-E66A-0BA7-345FF72575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79553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igo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0" i="0" u="none" strike="noStrike" kern="0" cap="none" spc="-6"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ctr">
              <a:lnSpc>
                <a:spcPct val="100000"/>
              </a:lnSpc>
              <a:buNone/>
              <a:defRPr kumimoji="0" lang="en-US" sz="2000" b="0" i="0" u="none" strike="noStrike" kern="0" cap="none" spc="-12" normalizeH="0" baseline="0" dirty="0" smtClean="0">
                <a:ln>
                  <a:noFill/>
                </a:ln>
                <a:solidFill>
                  <a:srgbClr val="FFFFFF"/>
                </a:solidFill>
                <a:effectLst/>
                <a:uLnTx/>
                <a:uFillTx/>
                <a:latin typeface="BT Curve" panose="020B0503020203020204" pitchFamily="34" charset="0"/>
                <a:cs typeface="BT Curve" panose="020B0503020203020204" pitchFamily="34" charset="0"/>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9" name="Graphic 8">
            <a:extLst>
              <a:ext uri="{FF2B5EF4-FFF2-40B4-BE49-F238E27FC236}">
                <a16:creationId xmlns:a16="http://schemas.microsoft.com/office/drawing/2014/main" id="{DB9B3BEC-9B0E-BD85-9570-104E09A64C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8260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ght - Divider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55113EDE-021C-65FB-07A6-6823B67EE00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16279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digo - Divider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0" i="0" u="none" strike="noStrike" kern="0" cap="none" spc="0"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3F783D91-0A7C-9418-BFF7-2C7A9D47419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4959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ight - Divider - 02">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38"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676FCE4E-69CD-00D4-CAA8-C0C3058FE9A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4384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digo - Divider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0" i="0" u="none" strike="noStrike" kern="0" cap="none" spc="0" normalizeH="0" baseline="0" dirty="0">
                <a:ln>
                  <a:noFill/>
                </a:ln>
                <a:solidFill>
                  <a:schemeClr val="bg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chemeClr val="bg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chemeClr val="bg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F5CADFCD-2496-6121-8868-00C00C0EBB1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0797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ight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0" i="0" u="none" strike="noStrike" kern="0" cap="none" spc="0" normalizeH="0" baseline="0" dirty="0">
                <a:ln>
                  <a:noFill/>
                </a:ln>
                <a:solidFill>
                  <a:srgbClr val="5B15C1"/>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C15FD383-C1C7-9BA1-3034-F85096D9C6D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48685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02F7A4E6-F182-210D-159C-55C1C977D7D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0916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digo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0" i="0" u="none" strike="noStrike" kern="0" cap="none" spc="0" normalizeH="0" baseline="0" dirty="0">
                <a:ln>
                  <a:noFill/>
                </a:ln>
                <a:solidFill>
                  <a:srgbClr val="FFFFFF"/>
                </a:solidFill>
                <a:effectLst/>
                <a:uLnTx/>
                <a:uFillTx/>
                <a:latin typeface="BT Curve Headline" panose="020B0603020203020204" pitchFamily="34" charset="0"/>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BT Curve Headline" panose="020B0603020203020204" pitchFamily="34" charset="0"/>
                <a:cs typeface="BT Curve Headline" panose="020B0603020203020204" pitchFamily="34" charset="0"/>
              </a:rPr>
              <a:pPr marL="23104">
                <a:spcBef>
                  <a:spcPts val="61"/>
                </a:spcBef>
              </a:pPr>
              <a:t>‹#›</a:t>
            </a:fld>
            <a:endParaRPr sz="1001" dirty="0">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314AC0F1-DCBE-0F35-62B9-A0BF8E24B65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85769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py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b="0"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b="0"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CB64FF49-A6FB-8882-B5F1-93303C73780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409952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py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A4541DCF-EBD1-5C33-6270-F24713D300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22520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py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B6E755F2-6776-27A3-CF1E-07B299586CC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1475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8" name="Graphic 7">
            <a:extLst>
              <a:ext uri="{FF2B5EF4-FFF2-40B4-BE49-F238E27FC236}">
                <a16:creationId xmlns:a16="http://schemas.microsoft.com/office/drawing/2014/main" id="{9291E9DA-F401-66DA-7931-DAFEF0AA315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91499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py and Imag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5432030"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71C1D4E-F177-D673-6E70-F3327E241810}"/>
              </a:ext>
            </a:extLst>
          </p:cNvPr>
          <p:cNvSpPr>
            <a:spLocks noGrp="1"/>
          </p:cNvSpPr>
          <p:nvPr>
            <p:ph type="pic" sz="quarter" idx="13"/>
          </p:nvPr>
        </p:nvSpPr>
        <p:spPr>
          <a:xfrm>
            <a:off x="6096002" y="0"/>
            <a:ext cx="6092631"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spTree>
    <p:extLst>
      <p:ext uri="{BB962C8B-B14F-4D97-AF65-F5344CB8AC3E}">
        <p14:creationId xmlns:p14="http://schemas.microsoft.com/office/powerpoint/2010/main" val="57873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py and Image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Picture Placeholder 6">
            <a:extLst>
              <a:ext uri="{FF2B5EF4-FFF2-40B4-BE49-F238E27FC236}">
                <a16:creationId xmlns:a16="http://schemas.microsoft.com/office/drawing/2014/main" id="{926603A3-F821-9905-3D94-53E9073D9878}"/>
              </a:ext>
            </a:extLst>
          </p:cNvPr>
          <p:cNvSpPr>
            <a:spLocks noGrp="1"/>
          </p:cNvSpPr>
          <p:nvPr>
            <p:ph type="pic" sz="quarter" idx="13"/>
          </p:nvPr>
        </p:nvSpPr>
        <p:spPr>
          <a:xfrm>
            <a:off x="6607267" y="0"/>
            <a:ext cx="5580236"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spTree>
    <p:extLst>
      <p:ext uri="{BB962C8B-B14F-4D97-AF65-F5344CB8AC3E}">
        <p14:creationId xmlns:p14="http://schemas.microsoft.com/office/powerpoint/2010/main" val="77030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py and Image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1pPr>
            <a:lvl2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2pPr>
            <a:lvl3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3pPr>
            <a:lvl4pPr marL="0" indent="0">
              <a:lnSpc>
                <a:spcPct val="100000"/>
              </a:lnSpc>
              <a:buNone/>
              <a:defRPr lang="en-US" sz="1698" dirty="0" smtClean="0">
                <a:solidFill>
                  <a:srgbClr val="231F20"/>
                </a:solidFill>
                <a:latin typeface="BT Curve" panose="020B0503020203020204" pitchFamily="34" charset="0"/>
                <a:cs typeface="BT Curve" panose="020B0503020203020204" pitchFamily="34" charset="0"/>
              </a:defRPr>
            </a:lvl4pPr>
            <a:lvl5pPr marL="0" indent="0">
              <a:lnSpc>
                <a:spcPct val="100000"/>
              </a:lnSpc>
              <a:buNone/>
              <a:defRPr lang="en-GB" sz="1698" dirty="0">
                <a:solidFill>
                  <a:srgbClr val="231F20"/>
                </a:solidFill>
                <a:latin typeface="BT Curve" panose="020B0503020203020204" pitchFamily="34" charset="0"/>
                <a:cs typeface="BT Curve" panose="020B0503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CF6E01F-D7B0-914D-2419-D29FBB1AF6E1}"/>
              </a:ext>
            </a:extLst>
          </p:cNvPr>
          <p:cNvSpPr>
            <a:spLocks noGrp="1"/>
          </p:cNvSpPr>
          <p:nvPr>
            <p:ph type="pic" sz="quarter" idx="13"/>
          </p:nvPr>
        </p:nvSpPr>
        <p:spPr>
          <a:xfrm>
            <a:off x="-38724" y="0"/>
            <a:ext cx="5580236"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pic>
        <p:nvPicPr>
          <p:cNvPr id="15" name="Graphic 14">
            <a:extLst>
              <a:ext uri="{FF2B5EF4-FFF2-40B4-BE49-F238E27FC236}">
                <a16:creationId xmlns:a16="http://schemas.microsoft.com/office/drawing/2014/main" id="{30307C1F-4078-72AB-4251-4CC47D58E11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0022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Image - 01">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5B249E21-369E-8BD7-1BD5-39ECDA427FD5}"/>
              </a:ext>
            </a:extLst>
          </p:cNvPr>
          <p:cNvSpPr>
            <a:spLocks noGrp="1"/>
          </p:cNvSpPr>
          <p:nvPr>
            <p:ph type="pic" sz="quarter" idx="13"/>
          </p:nvPr>
        </p:nvSpPr>
        <p:spPr>
          <a:xfrm>
            <a:off x="4864" y="4763"/>
            <a:ext cx="12187136" cy="6858000"/>
          </a:xfrm>
          <a:prstGeom prst="rect">
            <a:avLst/>
          </a:prstGeom>
          <a:solidFill>
            <a:schemeClr val="bg1">
              <a:lumMod val="95000"/>
            </a:schemeClr>
          </a:solidFill>
        </p:spPr>
        <p:txBody>
          <a:bodyPr/>
          <a:lstStyle>
            <a:lvl1pPr>
              <a:defRPr b="0">
                <a:latin typeface="BT Curve Headline" panose="020B0603020203020204" pitchFamily="34" charset="0"/>
              </a:defRPr>
            </a:lvl1pPr>
          </a:lstStyle>
          <a:p>
            <a:r>
              <a:rPr lang="en-US" dirty="0"/>
              <a:t>Click icon to add picture</a:t>
            </a:r>
            <a:endParaRPr lang="en-GB" dirty="0"/>
          </a:p>
        </p:txBody>
      </p:sp>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defTabSz="554500" rtl="0" eaLnBrk="1" latinLnBrk="0" hangingPunct="1">
              <a:lnSpc>
                <a:spcPct val="100000"/>
              </a:lnSpc>
              <a:spcBef>
                <a:spcPct val="0"/>
              </a:spcBef>
              <a:buNone/>
              <a:defRPr kumimoji="0" lang="en-GB" sz="2800" b="0" i="0" u="none" strike="noStrike" kern="0" cap="none" spc="0" normalizeH="0" baseline="0" dirty="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BT Curve Headline" panose="020B0603020203020204" pitchFamily="34" charset="0"/>
                <a:cs typeface="BT Curve Headline" panose="020B0603020203020204" pitchFamily="34" charset="0"/>
              </a:rPr>
              <a:pPr marL="23104">
                <a:spcBef>
                  <a:spcPts val="61"/>
                </a:spcBef>
              </a:pPr>
              <a:t>‹#›</a:t>
            </a:fld>
            <a:endParaRPr sz="1001" dirty="0">
              <a:solidFill>
                <a:srgbClr val="5B15C1"/>
              </a:solidFill>
              <a:latin typeface="BT Curve Headline" panose="020B0603020203020204" pitchFamily="34" charset="0"/>
              <a:cs typeface="BT Curve Headline" panose="020B0603020203020204" pitchFamily="34" charset="0"/>
            </a:endParaRPr>
          </a:p>
        </p:txBody>
      </p:sp>
      <p:pic>
        <p:nvPicPr>
          <p:cNvPr id="10" name="Graphic 9">
            <a:extLst>
              <a:ext uri="{FF2B5EF4-FFF2-40B4-BE49-F238E27FC236}">
                <a16:creationId xmlns:a16="http://schemas.microsoft.com/office/drawing/2014/main" id="{47AFD330-B198-A5A2-041F-5D08FF9F6B6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11582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3F755BFA-1151-AF70-5EE2-DEC3577F5D6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
        <p:nvSpPr>
          <p:cNvPr id="6" name="TextBox 5">
            <a:extLst>
              <a:ext uri="{FF2B5EF4-FFF2-40B4-BE49-F238E27FC236}">
                <a16:creationId xmlns:a16="http://schemas.microsoft.com/office/drawing/2014/main" id="{F5BCBBED-D27D-8A8A-D32E-F1F05940BD22}"/>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bg1"/>
                </a:solidFill>
                <a:latin typeface="BT Curve" panose="020B0503020203020204" pitchFamily="34" charset="0"/>
                <a:cs typeface="BT Curve" panose="020B0503020203020204" pitchFamily="34" charset="0"/>
              </a:rPr>
              <a:t>© British Telecommunications plc 2022</a:t>
            </a:r>
            <a:endParaRPr lang="en-GB" sz="993" b="0" i="0" dirty="0">
              <a:solidFill>
                <a:schemeClr val="bg1"/>
              </a:solidFill>
              <a:latin typeface="BT Curve" panose="020B0503020203020204" pitchFamily="34" charset="0"/>
              <a:cs typeface="BT Curve" panose="020B0503020203020204" pitchFamily="34" charset="0"/>
            </a:endParaRPr>
          </a:p>
        </p:txBody>
      </p:sp>
    </p:spTree>
    <p:extLst>
      <p:ext uri="{BB962C8B-B14F-4D97-AF65-F5344CB8AC3E}">
        <p14:creationId xmlns:p14="http://schemas.microsoft.com/office/powerpoint/2010/main" val="346366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ght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1"/>
            <a:ext cx="10515058" cy="1134862"/>
          </a:xfrm>
          <a:prstGeom prst="rect">
            <a:avLst/>
          </a:prstGeom>
        </p:spPr>
        <p:txBody>
          <a:bodyPr/>
          <a:lstStyle>
            <a:lvl1pPr>
              <a:defRPr kumimoji="0" lang="en-US" sz="5400" b="0" i="0" u="none" strike="noStrike" kern="0" cap="none" spc="-52" normalizeH="0" baseline="0" smtClean="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924155"/>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F26664BE-F0B5-68AE-BAB3-3B7D4443D52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2698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End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1B30074-3AA9-914C-AD7C-4672820CE5E3}"/>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BT Curve" panose="020B0503020203020204" pitchFamily="34" charset="0"/>
                <a:cs typeface="BT Curve" panose="020B0503020203020204" pitchFamily="34" charset="0"/>
              </a:rPr>
              <a:t>© British Telecommunications plc 2021</a:t>
            </a:r>
            <a:endParaRPr lang="en-GB" sz="993" b="0" i="0" dirty="0">
              <a:solidFill>
                <a:schemeClr val="accent1"/>
              </a:solidFill>
              <a:latin typeface="BT Curve" panose="020B0503020203020204" pitchFamily="34" charset="0"/>
              <a:cs typeface="BT Curve" panose="020B0503020203020204" pitchFamily="34" charset="0"/>
            </a:endParaRPr>
          </a:p>
        </p:txBody>
      </p:sp>
      <p:pic>
        <p:nvPicPr>
          <p:cNvPr id="9" name="Graphic 8">
            <a:extLst>
              <a:ext uri="{FF2B5EF4-FFF2-40B4-BE49-F238E27FC236}">
                <a16:creationId xmlns:a16="http://schemas.microsoft.com/office/drawing/2014/main" id="{169B5682-FCE1-B7E0-735D-B48F4B93AAE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2571946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End Slide - 03">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1B30074-3AA9-914C-AD7C-4672820CE5E3}"/>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BT Curve" panose="020B0503020203020204" pitchFamily="34" charset="0"/>
                <a:cs typeface="BT Curve" panose="020B0503020203020204" pitchFamily="34" charset="0"/>
              </a:rPr>
              <a:t>© British Telecommunications plc 2022</a:t>
            </a:r>
            <a:endParaRPr lang="en-GB" sz="993" b="0" i="0" dirty="0">
              <a:solidFill>
                <a:schemeClr val="accent1"/>
              </a:solidFill>
              <a:latin typeface="BT Curve" panose="020B0503020203020204" pitchFamily="34" charset="0"/>
              <a:cs typeface="BT Curve" panose="020B0503020203020204" pitchFamily="34" charset="0"/>
            </a:endParaRPr>
          </a:p>
        </p:txBody>
      </p:sp>
      <p:pic>
        <p:nvPicPr>
          <p:cNvPr id="8" name="Graphic 7">
            <a:extLst>
              <a:ext uri="{FF2B5EF4-FFF2-40B4-BE49-F238E27FC236}">
                <a16:creationId xmlns:a16="http://schemas.microsoft.com/office/drawing/2014/main" id="{E2B54AF8-8B22-0B6C-ACF6-C1C014D7FE6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134339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digo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40230"/>
          </a:xfrm>
          <a:prstGeom prst="rect">
            <a:avLst/>
          </a:prstGeom>
        </p:spPr>
        <p:txBody>
          <a:bodyPr>
            <a:spAutoFit/>
          </a:bodyPr>
          <a:lstStyle>
            <a:lvl1pP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79F161C7-5826-0259-06EC-57E9012E2B0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7904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ght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673105"/>
            <a:ext cx="5188259" cy="1980604"/>
          </a:xfrm>
          <a:prstGeom prst="rect">
            <a:avLst/>
          </a:prstGeom>
        </p:spPr>
        <p:txBody>
          <a:bodyPr/>
          <a:lstStyle>
            <a:lvl1pPr>
              <a:lnSpc>
                <a:spcPct val="100000"/>
              </a:lnSpc>
              <a:defRPr kumimoji="0" lang="en-US" sz="5400" b="0" i="0" u="none" strike="noStrike" kern="0" cap="none" spc="-52" normalizeH="0" baseline="0" smtClean="0">
                <a:ln>
                  <a:noFill/>
                </a:ln>
                <a:solidFill>
                  <a:srgbClr val="5B15C1"/>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5000063"/>
            <a:ext cx="5419295" cy="924155"/>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D352DFD0-A35A-BB1E-B1B2-ABB08F6C04B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964369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igo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00A0663F-FBAE-483E-7363-2B23E550757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372931" y="424692"/>
            <a:ext cx="4079751" cy="1003973"/>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1"/>
            <a:ext cx="6066198" cy="1980604"/>
          </a:xfrm>
          <a:prstGeom prst="rect">
            <a:avLst/>
          </a:prstGeom>
        </p:spPr>
        <p:txBody>
          <a:bodyPr/>
          <a:lstStyle>
            <a:lvl1pPr algn="r">
              <a:defRPr kumimoji="0" lang="en-US" sz="5400" b="0" i="0" u="none" strike="noStrike" kern="0" cap="none" spc="-52" normalizeH="0" baseline="0" smtClean="0">
                <a:ln>
                  <a:noFill/>
                </a:ln>
                <a:solidFill>
                  <a:srgbClr val="FFFFFF"/>
                </a:solidFill>
                <a:effectLst/>
                <a:uLnTx/>
                <a:uFillTx/>
                <a:latin typeface="BT Curve Headline" panose="020B0603020203020204" pitchFamily="34" charset="0"/>
                <a:ea typeface="+mj-ea"/>
                <a:cs typeface="BT Curve Headline" panose="020B0603020203020204" pitchFamily="34" charset="0"/>
              </a:defRPr>
            </a:lvl1pPr>
          </a:lstStyle>
          <a:p>
            <a:r>
              <a:rPr lang="en-US" dirty="0"/>
              <a:t>Click to edit Master title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935728" y="5000063"/>
            <a:ext cx="5516954" cy="924155"/>
          </a:xfrm>
          <a:prstGeom prst="rect">
            <a:avLst/>
          </a:prstGeom>
        </p:spPr>
        <p:txBody>
          <a:bodyPr/>
          <a:lstStyle>
            <a:lvl1pPr marL="7701" indent="0" algn="r">
              <a:buNone/>
              <a:defRPr kumimoji="0" lang="en-GB" sz="2001" b="0" i="0" u="none" strike="noStrike" kern="0" cap="none" spc="0" normalizeH="0" baseline="0" dirty="0">
                <a:ln>
                  <a:noFill/>
                </a:ln>
                <a:solidFill>
                  <a:schemeClr val="bg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6626372" y="6180103"/>
            <a:ext cx="4826311" cy="322651"/>
          </a:xfrm>
          <a:prstGeom prst="rect">
            <a:avLst/>
          </a:prstGeom>
        </p:spPr>
        <p:txBody>
          <a:bodyPr vert="horz" wrap="square" lIns="0" tIns="14604" rIns="0" bIns="0" rtlCol="0">
            <a:spAutoFit/>
          </a:bodyPr>
          <a:lstStyle>
            <a:lvl1pPr algn="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Tree>
    <p:extLst>
      <p:ext uri="{BB962C8B-B14F-4D97-AF65-F5344CB8AC3E}">
        <p14:creationId xmlns:p14="http://schemas.microsoft.com/office/powerpoint/2010/main" val="334446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ght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object 2">
            <a:extLst>
              <a:ext uri="{FF2B5EF4-FFF2-40B4-BE49-F238E27FC236}">
                <a16:creationId xmlns:a16="http://schemas.microsoft.com/office/drawing/2014/main" id="{AFD669BB-401E-4F1E-A69C-3C044BFC5081}"/>
              </a:ext>
            </a:extLst>
          </p:cNvPr>
          <p:cNvPicPr/>
          <p:nvPr userDrawn="1"/>
        </p:nvPicPr>
        <p:blipFill>
          <a:blip r:embed="rId3" cstate="print"/>
          <a:stretch>
            <a:fillRect/>
          </a:stretch>
        </p:blipFill>
        <p:spPr>
          <a:xfrm>
            <a:off x="483" y="1828671"/>
            <a:ext cx="12191036" cy="5028846"/>
          </a:xfrm>
          <a:prstGeom prst="rect">
            <a:avLst/>
          </a:prstGeom>
        </p:spPr>
      </p:pic>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chemeClr val="accent1"/>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4826000" y="1059950"/>
            <a:ext cx="6960431"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4826000" y="541016"/>
            <a:ext cx="6960431" cy="495830"/>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0" spc="-907" dirty="0">
                <a:solidFill>
                  <a:srgbClr val="5B15C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21" name="Graphic 20">
            <a:extLst>
              <a:ext uri="{FF2B5EF4-FFF2-40B4-BE49-F238E27FC236}">
                <a16:creationId xmlns:a16="http://schemas.microsoft.com/office/drawing/2014/main" id="{220B6E50-DD8F-419A-38B2-4BCBD592E4B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88631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igo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grpSp>
        <p:nvGrpSpPr>
          <p:cNvPr id="7" name="Graphic 7">
            <a:extLst>
              <a:ext uri="{FF2B5EF4-FFF2-40B4-BE49-F238E27FC236}">
                <a16:creationId xmlns:a16="http://schemas.microsoft.com/office/drawing/2014/main" id="{5B04C98C-31CF-43F1-8933-4B8C99B78AFA}"/>
              </a:ext>
            </a:extLst>
          </p:cNvPr>
          <p:cNvGrpSpPr/>
          <p:nvPr userDrawn="1"/>
        </p:nvGrpSpPr>
        <p:grpSpPr>
          <a:xfrm>
            <a:off x="423687" y="419781"/>
            <a:ext cx="1009651" cy="1008869"/>
            <a:chOff x="1358899" y="1465261"/>
            <a:chExt cx="3913270" cy="3910219"/>
          </a:xfrm>
          <a:solidFill>
            <a:schemeClr val="bg1"/>
          </a:solidFill>
        </p:grpSpPr>
        <p:sp>
          <p:nvSpPr>
            <p:cNvPr id="8" name="Freeform: Shape 7">
              <a:extLst>
                <a:ext uri="{FF2B5EF4-FFF2-40B4-BE49-F238E27FC236}">
                  <a16:creationId xmlns:a16="http://schemas.microsoft.com/office/drawing/2014/main" id="{FBFFC630-8D4E-43C4-8DBE-F94C356C6941}"/>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9" name="Freeform: Shape 8">
              <a:extLst>
                <a:ext uri="{FF2B5EF4-FFF2-40B4-BE49-F238E27FC236}">
                  <a16:creationId xmlns:a16="http://schemas.microsoft.com/office/drawing/2014/main" id="{0408A336-651F-4409-BCEA-2A4F06BA8826}"/>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sp>
          <p:nvSpPr>
            <p:cNvPr id="10" name="Freeform: Shape 9">
              <a:extLst>
                <a:ext uri="{FF2B5EF4-FFF2-40B4-BE49-F238E27FC236}">
                  <a16:creationId xmlns:a16="http://schemas.microsoft.com/office/drawing/2014/main" id="{2FCC6FE7-3692-483C-AF6A-E028FBD11924}"/>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Headline" panose="020B0603020203020204" pitchFamily="34" charset="0"/>
              </a:endParaRPr>
            </a:p>
          </p:txBody>
        </p:sp>
      </p:gr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b="0" smtClean="0">
                <a:solidFill>
                  <a:srgbClr val="FFFFFF"/>
                </a:solidFill>
                <a:latin typeface="BT Curve" panose="020B0503020203020204" pitchFamily="34" charset="0"/>
                <a:cs typeface="BT Curve" panose="020B0503020203020204" pitchFamily="34" charset="0"/>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0" spc="-907" dirty="0">
                <a:solidFill>
                  <a:srgbClr val="FFFFFF"/>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sp>
        <p:nvSpPr>
          <p:cNvPr id="15" name="Text Placeholder 17">
            <a:extLst>
              <a:ext uri="{FF2B5EF4-FFF2-40B4-BE49-F238E27FC236}">
                <a16:creationId xmlns:a16="http://schemas.microsoft.com/office/drawing/2014/main" id="{62C8DE0E-85A7-8945-C252-35EA8A59968E}"/>
              </a:ext>
            </a:extLst>
          </p:cNvPr>
          <p:cNvSpPr>
            <a:spLocks noGrp="1"/>
          </p:cNvSpPr>
          <p:nvPr>
            <p:ph type="body" sz="quarter" idx="10"/>
          </p:nvPr>
        </p:nvSpPr>
        <p:spPr>
          <a:xfrm>
            <a:off x="4826000" y="1059950"/>
            <a:ext cx="6960431"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16" name="Title 15">
            <a:extLst>
              <a:ext uri="{FF2B5EF4-FFF2-40B4-BE49-F238E27FC236}">
                <a16:creationId xmlns:a16="http://schemas.microsoft.com/office/drawing/2014/main" id="{33895747-AB45-C85C-CB1E-6559A1DC927A}"/>
              </a:ext>
            </a:extLst>
          </p:cNvPr>
          <p:cNvSpPr>
            <a:spLocks noGrp="1"/>
          </p:cNvSpPr>
          <p:nvPr>
            <p:ph type="title"/>
          </p:nvPr>
        </p:nvSpPr>
        <p:spPr>
          <a:xfrm>
            <a:off x="4826000" y="541016"/>
            <a:ext cx="6960431" cy="495830"/>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pic>
        <p:nvPicPr>
          <p:cNvPr id="17" name="Graphic 16">
            <a:extLst>
              <a:ext uri="{FF2B5EF4-FFF2-40B4-BE49-F238E27FC236}">
                <a16:creationId xmlns:a16="http://schemas.microsoft.com/office/drawing/2014/main" id="{34F426BB-D1DF-1E8F-7288-99891EA50A8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3878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ght - Title Slide - 05">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dirty="0">
              <a:latin typeface="BT Curve Headline" panose="020B0603020203020204" pitchFamily="34" charset="0"/>
            </a:endParaRPr>
          </a:p>
        </p:txBody>
      </p:sp>
      <p:pic>
        <p:nvPicPr>
          <p:cNvPr id="11" name="object 2">
            <a:extLst>
              <a:ext uri="{FF2B5EF4-FFF2-40B4-BE49-F238E27FC236}">
                <a16:creationId xmlns:a16="http://schemas.microsoft.com/office/drawing/2014/main" id="{56CD73B2-4A8E-45B4-8E92-278DC0125817}"/>
              </a:ext>
            </a:extLst>
          </p:cNvPr>
          <p:cNvPicPr/>
          <p:nvPr userDrawn="1"/>
        </p:nvPicPr>
        <p:blipFill>
          <a:blip r:embed="rId2" cstate="print"/>
          <a:stretch>
            <a:fillRect/>
          </a:stretch>
        </p:blipFill>
        <p:spPr>
          <a:xfrm>
            <a:off x="483" y="2"/>
            <a:ext cx="12191036" cy="5028847"/>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b="0" smtClean="0">
                <a:solidFill>
                  <a:srgbClr val="5B15C1"/>
                </a:solidFill>
                <a:latin typeface="BT Curve" panose="020B0503020203020204" pitchFamily="34" charset="0"/>
                <a:cs typeface="BT Curve" panose="020B0503020203020204" pitchFamily="34" charset="0"/>
              </a:defRPr>
            </a:lvl1pPr>
          </a:lstStyle>
          <a:p>
            <a:pPr marL="7701">
              <a:spcBef>
                <a:spcPts val="69"/>
              </a:spcBef>
            </a:pPr>
            <a:fld id="{899249C3-27E1-4027-8254-7AC64D4FF002}"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0" i="0" u="none" strike="noStrike" kern="0" cap="none" spc="0" normalizeH="0" baseline="0" dirty="0">
                <a:ln>
                  <a:noFill/>
                </a:ln>
                <a:solidFill>
                  <a:schemeClr val="accent1"/>
                </a:solidFill>
                <a:effectLst/>
                <a:uLnTx/>
                <a:uFillTx/>
                <a:latin typeface="BT Curve" panose="020B0503020203020204" pitchFamily="34" charset="0"/>
                <a:ea typeface="+mj-ea"/>
                <a:cs typeface="BT Curve" panose="020B05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GB" sz="2800" b="0" i="0" u="none" strike="noStrike" kern="0" cap="none" spc="-52" normalizeH="0" baseline="0" dirty="0">
                <a:ln>
                  <a:noFill/>
                </a:ln>
                <a:solidFill>
                  <a:srgbClr val="5B15C1"/>
                </a:solidFill>
                <a:effectLst/>
                <a:uLnTx/>
                <a:uFillTx/>
                <a:cs typeface="BT Curve" panose="020B0503020203020204" pitchFamily="34" charset="0"/>
              </a:defRPr>
            </a:lvl1pPr>
          </a:lstStyle>
          <a:p>
            <a:pPr lvl="0"/>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0" spc="-907" dirty="0">
                <a:solidFill>
                  <a:srgbClr val="5B15C1"/>
                </a:solidFill>
                <a:latin typeface="BT Curve Headline" panose="020B0603020203020204" pitchFamily="34" charset="0"/>
                <a:cs typeface="BT Curve Headline" panose="020B0603020203020204" pitchFamily="34" charset="0"/>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4" name="Graphic 13">
            <a:extLst>
              <a:ext uri="{FF2B5EF4-FFF2-40B4-BE49-F238E27FC236}">
                <a16:creationId xmlns:a16="http://schemas.microsoft.com/office/drawing/2014/main" id="{E3E66F6F-6AC8-267C-C11C-D259BB9BD10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64228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227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554500" rtl="0" eaLnBrk="1" latinLnBrk="0" hangingPunct="1">
        <a:lnSpc>
          <a:spcPct val="90000"/>
        </a:lnSpc>
        <a:spcBef>
          <a:spcPct val="0"/>
        </a:spcBef>
        <a:buNone/>
        <a:defRPr sz="2668" kern="1200">
          <a:solidFill>
            <a:schemeClr val="tx1"/>
          </a:solidFill>
          <a:latin typeface="+mj-lt"/>
          <a:ea typeface="+mj-ea"/>
          <a:cs typeface="+mj-cs"/>
        </a:defRPr>
      </a:lvl1pPr>
    </p:titleStyle>
    <p:bodyStyle>
      <a:lvl1pPr marL="138625" indent="-138625" algn="l" defTabSz="554500" rtl="0" eaLnBrk="1" latinLnBrk="0" hangingPunct="1">
        <a:lnSpc>
          <a:spcPct val="90000"/>
        </a:lnSpc>
        <a:spcBef>
          <a:spcPts val="606"/>
        </a:spcBef>
        <a:buFont typeface="Arial" panose="020B0604020202020204" pitchFamily="34" charset="0"/>
        <a:buChar char="•"/>
        <a:defRPr sz="1698" kern="1200">
          <a:solidFill>
            <a:schemeClr val="tx1"/>
          </a:solidFill>
          <a:latin typeface="+mn-lt"/>
          <a:ea typeface="+mn-ea"/>
          <a:cs typeface="+mn-cs"/>
        </a:defRPr>
      </a:lvl1pPr>
      <a:lvl2pPr marL="415875" indent="-138625" algn="l" defTabSz="554500" rtl="0" eaLnBrk="1" latinLnBrk="0" hangingPunct="1">
        <a:lnSpc>
          <a:spcPct val="90000"/>
        </a:lnSpc>
        <a:spcBef>
          <a:spcPts val="303"/>
        </a:spcBef>
        <a:buFont typeface="Arial" panose="020B0604020202020204" pitchFamily="34" charset="0"/>
        <a:buChar char="•"/>
        <a:defRPr sz="1455" kern="1200">
          <a:solidFill>
            <a:schemeClr val="tx1"/>
          </a:solidFill>
          <a:latin typeface="+mn-lt"/>
          <a:ea typeface="+mn-ea"/>
          <a:cs typeface="+mn-cs"/>
        </a:defRPr>
      </a:lvl2pPr>
      <a:lvl3pPr marL="693125" indent="-138625" algn="l" defTabSz="554500" rtl="0" eaLnBrk="1" latinLnBrk="0" hangingPunct="1">
        <a:lnSpc>
          <a:spcPct val="90000"/>
        </a:lnSpc>
        <a:spcBef>
          <a:spcPts val="303"/>
        </a:spcBef>
        <a:buFont typeface="Arial" panose="020B0604020202020204" pitchFamily="34" charset="0"/>
        <a:buChar char="•"/>
        <a:defRPr sz="1213" kern="1200">
          <a:solidFill>
            <a:schemeClr val="tx1"/>
          </a:solidFill>
          <a:latin typeface="+mn-lt"/>
          <a:ea typeface="+mn-ea"/>
          <a:cs typeface="+mn-cs"/>
        </a:defRPr>
      </a:lvl3pPr>
      <a:lvl4pPr marL="970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4pPr>
      <a:lvl5pPr marL="124762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p:bodyStyle>
    <p:otherStyle>
      <a:defPPr>
        <a:defRPr lang="en-US"/>
      </a:defPPr>
      <a:lvl1pPr marL="0" algn="l" defTabSz="554500" rtl="0" eaLnBrk="1" latinLnBrk="0" hangingPunct="1">
        <a:defRPr sz="1092" kern="1200">
          <a:solidFill>
            <a:schemeClr val="tx1"/>
          </a:solidFill>
          <a:latin typeface="+mn-lt"/>
          <a:ea typeface="+mn-ea"/>
          <a:cs typeface="+mn-cs"/>
        </a:defRPr>
      </a:lvl1pPr>
      <a:lvl2pPr marL="277250" algn="l" defTabSz="554500" rtl="0" eaLnBrk="1" latinLnBrk="0" hangingPunct="1">
        <a:defRPr sz="1092" kern="1200">
          <a:solidFill>
            <a:schemeClr val="tx1"/>
          </a:solidFill>
          <a:latin typeface="+mn-lt"/>
          <a:ea typeface="+mn-ea"/>
          <a:cs typeface="+mn-cs"/>
        </a:defRPr>
      </a:lvl2pPr>
      <a:lvl3pPr marL="554500" algn="l" defTabSz="554500" rtl="0" eaLnBrk="1" latinLnBrk="0" hangingPunct="1">
        <a:defRPr sz="1092" kern="1200">
          <a:solidFill>
            <a:schemeClr val="tx1"/>
          </a:solidFill>
          <a:latin typeface="+mn-lt"/>
          <a:ea typeface="+mn-ea"/>
          <a:cs typeface="+mn-cs"/>
        </a:defRPr>
      </a:lvl3pPr>
      <a:lvl4pPr marL="831750" algn="l" defTabSz="554500" rtl="0" eaLnBrk="1" latinLnBrk="0" hangingPunct="1">
        <a:defRPr sz="1092" kern="1200">
          <a:solidFill>
            <a:schemeClr val="tx1"/>
          </a:solidFill>
          <a:latin typeface="+mn-lt"/>
          <a:ea typeface="+mn-ea"/>
          <a:cs typeface="+mn-cs"/>
        </a:defRPr>
      </a:lvl4pPr>
      <a:lvl5pPr marL="1109000" algn="l" defTabSz="554500" rtl="0" eaLnBrk="1" latinLnBrk="0" hangingPunct="1">
        <a:defRPr sz="1092" kern="1200">
          <a:solidFill>
            <a:schemeClr val="tx1"/>
          </a:solidFill>
          <a:latin typeface="+mn-lt"/>
          <a:ea typeface="+mn-ea"/>
          <a:cs typeface="+mn-cs"/>
        </a:defRPr>
      </a:lvl5pPr>
      <a:lvl6pPr marL="1386250" algn="l" defTabSz="554500" rtl="0" eaLnBrk="1" latinLnBrk="0" hangingPunct="1">
        <a:defRPr sz="1092" kern="1200">
          <a:solidFill>
            <a:schemeClr val="tx1"/>
          </a:solidFill>
          <a:latin typeface="+mn-lt"/>
          <a:ea typeface="+mn-ea"/>
          <a:cs typeface="+mn-cs"/>
        </a:defRPr>
      </a:lvl6pPr>
      <a:lvl7pPr marL="1663500" algn="l" defTabSz="554500" rtl="0" eaLnBrk="1" latinLnBrk="0" hangingPunct="1">
        <a:defRPr sz="1092" kern="1200">
          <a:solidFill>
            <a:schemeClr val="tx1"/>
          </a:solidFill>
          <a:latin typeface="+mn-lt"/>
          <a:ea typeface="+mn-ea"/>
          <a:cs typeface="+mn-cs"/>
        </a:defRPr>
      </a:lvl7pPr>
      <a:lvl8pPr marL="1940750" algn="l" defTabSz="554500" rtl="0" eaLnBrk="1" latinLnBrk="0" hangingPunct="1">
        <a:defRPr sz="1092" kern="1200">
          <a:solidFill>
            <a:schemeClr val="tx1"/>
          </a:solidFill>
          <a:latin typeface="+mn-lt"/>
          <a:ea typeface="+mn-ea"/>
          <a:cs typeface="+mn-cs"/>
        </a:defRPr>
      </a:lvl8pPr>
      <a:lvl9pPr marL="2218001" algn="l" defTabSz="554500" rtl="0" eaLnBrk="1" latinLnBrk="0" hangingPunct="1">
        <a:defRPr sz="109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hyperlink" Target="https://btgroupcloud.sharepoint.com/sites/learningexperiencepractices/SitePages/Accessibility-%26-inclusive-design(1).aspx"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www.brand.bt.com/bt/our-brand/tone-of-voice.html" TargetMode="External"/><Relationship Id="rId2" Type="http://schemas.openxmlformats.org/officeDocument/2006/relationships/hyperlink" Target="https://btimagelibrary.assetbank-server.com/assetbank-bt/action/viewHome"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intra.bt.com/bt/security/me/howdoi/data-classification-toolkit/Classification-levels/Pages/index.aspx" TargetMode="Externa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1.xml"/><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chart" Target="../charts/chart4.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Graphic 16" descr="BT Wholesale lockup logo">
            <a:extLst>
              <a:ext uri="{FF2B5EF4-FFF2-40B4-BE49-F238E27FC236}">
                <a16:creationId xmlns:a16="http://schemas.microsoft.com/office/drawing/2014/main" id="{02D6A3A9-7771-DBC5-B916-3CECEA7C92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1750" y="373322"/>
            <a:ext cx="4079751" cy="1003973"/>
          </a:xfrm>
          <a:prstGeom prst="rect">
            <a:avLst/>
          </a:prstGeom>
        </p:spPr>
      </p:pic>
      <p:sp>
        <p:nvSpPr>
          <p:cNvPr id="5" name="object 5"/>
          <p:cNvSpPr txBox="1">
            <a:spLocks noGrp="1"/>
          </p:cNvSpPr>
          <p:nvPr>
            <p:ph type="title"/>
          </p:nvPr>
        </p:nvSpPr>
        <p:spPr>
          <a:xfrm>
            <a:off x="391750" y="3662190"/>
            <a:ext cx="10515058" cy="1588127"/>
          </a:xfrm>
        </p:spPr>
        <p:txBody>
          <a:bodyPr/>
          <a:lstStyle/>
          <a:p>
            <a:r>
              <a:rPr lang="en-GB" dirty="0"/>
              <a:t>PowerPoint presentation template</a:t>
            </a:r>
          </a:p>
        </p:txBody>
      </p:sp>
      <p:sp>
        <p:nvSpPr>
          <p:cNvPr id="8" name="Text Placeholder 7">
            <a:extLst>
              <a:ext uri="{FF2B5EF4-FFF2-40B4-BE49-F238E27FC236}">
                <a16:creationId xmlns:a16="http://schemas.microsoft.com/office/drawing/2014/main" id="{AC0F281B-FA6A-968E-D419-DE952F770EED}"/>
              </a:ext>
            </a:extLst>
          </p:cNvPr>
          <p:cNvSpPr>
            <a:spLocks noGrp="1"/>
          </p:cNvSpPr>
          <p:nvPr>
            <p:ph type="body" sz="quarter" idx="10"/>
          </p:nvPr>
        </p:nvSpPr>
        <p:spPr>
          <a:xfrm>
            <a:off x="391750" y="5667406"/>
            <a:ext cx="10515058" cy="369460"/>
          </a:xfrm>
        </p:spPr>
        <p:txBody>
          <a:bodyPr/>
          <a:lstStyle/>
          <a:p>
            <a:endParaRPr lang="en-GB"/>
          </a:p>
        </p:txBody>
      </p:sp>
      <p:sp>
        <p:nvSpPr>
          <p:cNvPr id="9" name="Date Placeholder 8">
            <a:extLst>
              <a:ext uri="{FF2B5EF4-FFF2-40B4-BE49-F238E27FC236}">
                <a16:creationId xmlns:a16="http://schemas.microsoft.com/office/drawing/2014/main" id="{2D3DBE41-D1A1-437E-200D-C322BB010AA9}"/>
              </a:ext>
            </a:extLst>
          </p:cNvPr>
          <p:cNvSpPr>
            <a:spLocks noGrp="1"/>
          </p:cNvSpPr>
          <p:nvPr>
            <p:ph type="dt" sz="half" idx="11"/>
          </p:nvPr>
        </p:nvSpPr>
        <p:spPr/>
        <p:txBody>
          <a:bodyPr/>
          <a:lstStyle/>
          <a:p>
            <a:pPr marL="7701" defTabSz="554492">
              <a:spcBef>
                <a:spcPts val="69"/>
              </a:spcBef>
            </a:pPr>
            <a:fld id="{AC8A78EB-63A2-4DEA-A11F-536DBEBB88AF}" type="datetime4">
              <a:rPr lang="en-GB" kern="0"/>
              <a:pPr marL="7701" defTabSz="554492">
                <a:spcBef>
                  <a:spcPts val="69"/>
                </a:spcBef>
              </a:pPr>
              <a:t>20 June 2024</a:t>
            </a:fld>
            <a:endParaRPr lang="en-GB" kern="0" dirty="0"/>
          </a:p>
        </p:txBody>
      </p:sp>
      <p:sp>
        <p:nvSpPr>
          <p:cNvPr id="7" name="object 7"/>
          <p:cNvSpPr txBox="1"/>
          <p:nvPr/>
        </p:nvSpPr>
        <p:spPr>
          <a:xfrm>
            <a:off x="8523592" y="6310081"/>
            <a:ext cx="3263009" cy="161404"/>
          </a:xfrm>
          <a:prstGeom prst="rect">
            <a:avLst/>
          </a:prstGeom>
        </p:spPr>
        <p:txBody>
          <a:bodyPr vert="horz" wrap="square" lIns="0" tIns="7316" rIns="0" bIns="0" rtlCol="0">
            <a:spAutoFit/>
          </a:bodyPr>
          <a:lstStyle/>
          <a:p>
            <a:pPr marL="7701" defTabSz="554492">
              <a:spcBef>
                <a:spcPts val="58"/>
              </a:spcBef>
            </a:pPr>
            <a:r>
              <a:rPr sz="1001" kern="0" spc="-6" dirty="0">
                <a:solidFill>
                  <a:srgbClr val="FFFFFF"/>
                </a:solidFill>
                <a:latin typeface="BT Curve Headline" panose="020B0603020203020204" pitchFamily="34" charset="0"/>
                <a:cs typeface="BT Curve Headline" panose="020B0603020203020204" pitchFamily="34" charset="0"/>
              </a:rPr>
              <a:t>Data</a:t>
            </a:r>
            <a:r>
              <a:rPr sz="1001" kern="0" spc="-39"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classification.</a:t>
            </a:r>
            <a:r>
              <a:rPr sz="1001" kern="0" spc="-36"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Published</a:t>
            </a:r>
            <a:r>
              <a:rPr sz="1001" kern="0" spc="-39"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version.</a:t>
            </a:r>
            <a:r>
              <a:rPr sz="1001" kern="0" spc="-36"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Owner’s</a:t>
            </a:r>
            <a:r>
              <a:rPr sz="1001" kern="0" spc="-36"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name.</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err="1"/>
              <a:t>Accessiblity</a:t>
            </a:r>
            <a:endParaRPr lang="en-GB" dirty="0"/>
          </a:p>
        </p:txBody>
      </p:sp>
      <p:sp>
        <p:nvSpPr>
          <p:cNvPr id="11" name="Text Placeholder 10">
            <a:extLst>
              <a:ext uri="{FF2B5EF4-FFF2-40B4-BE49-F238E27FC236}">
                <a16:creationId xmlns:a16="http://schemas.microsoft.com/office/drawing/2014/main" id="{71631915-D2F7-EF6D-CE0E-F7CCECFF3BD7}"/>
              </a:ext>
            </a:extLst>
          </p:cNvPr>
          <p:cNvSpPr>
            <a:spLocks noGrp="1"/>
          </p:cNvSpPr>
          <p:nvPr>
            <p:ph type="body" sz="quarter" idx="10"/>
          </p:nvPr>
        </p:nvSpPr>
        <p:spPr/>
        <p:txBody>
          <a:bodyPr/>
          <a:lstStyle/>
          <a:p>
            <a:r>
              <a:rPr lang="en-US" dirty="0"/>
              <a:t>All of our presentations should be accessible, whether it’s being shared with one person or hundreds. </a:t>
            </a:r>
          </a:p>
          <a:p>
            <a:endParaRPr lang="en-US" dirty="0"/>
          </a:p>
          <a:p>
            <a:r>
              <a:rPr lang="en-US" dirty="0"/>
              <a:t>These are some easy, but important things you can remember to do.</a:t>
            </a:r>
          </a:p>
          <a:p>
            <a:endParaRPr lang="en-US" dirty="0"/>
          </a:p>
          <a:p>
            <a:r>
              <a:rPr lang="en-US" dirty="0"/>
              <a:t>For more details visit our </a:t>
            </a:r>
            <a:r>
              <a:rPr lang="en-US" dirty="0">
                <a:hlinkClick r:id="rId2"/>
              </a:rPr>
              <a:t>Accessibility and Inclusive Design site </a:t>
            </a:r>
            <a:r>
              <a:rPr lang="en-US" dirty="0"/>
              <a:t>on </a:t>
            </a:r>
            <a:r>
              <a:rPr lang="en-US" dirty="0" err="1"/>
              <a:t>sharepoint</a:t>
            </a:r>
            <a:r>
              <a:rPr lang="en-US" dirty="0"/>
              <a:t>.</a:t>
            </a:r>
          </a:p>
          <a:p>
            <a:endParaRPr lang="en-US" dirty="0"/>
          </a:p>
          <a:p>
            <a:endParaRPr lang="en-US" dirty="0"/>
          </a:p>
          <a:p>
            <a:endParaRPr lang="en-US" dirty="0"/>
          </a:p>
          <a:p>
            <a:endParaRPr lang="en-US" dirty="0"/>
          </a:p>
        </p:txBody>
      </p:sp>
      <p:sp>
        <p:nvSpPr>
          <p:cNvPr id="12" name="Text Placeholder 11">
            <a:extLst>
              <a:ext uri="{FF2B5EF4-FFF2-40B4-BE49-F238E27FC236}">
                <a16:creationId xmlns:a16="http://schemas.microsoft.com/office/drawing/2014/main" id="{01666533-255F-1482-EA1A-164FECD7A9FE}"/>
              </a:ext>
            </a:extLst>
          </p:cNvPr>
          <p:cNvSpPr>
            <a:spLocks noGrp="1"/>
          </p:cNvSpPr>
          <p:nvPr>
            <p:ph type="body" sz="quarter" idx="11"/>
          </p:nvPr>
        </p:nvSpPr>
        <p:spPr>
          <a:xfrm>
            <a:off x="4197682" y="1519097"/>
            <a:ext cx="5733527" cy="4081649"/>
          </a:xfrm>
        </p:spPr>
        <p:txBody>
          <a:bodyPr/>
          <a:lstStyle/>
          <a:p>
            <a:pPr lvl="0"/>
            <a:r>
              <a:rPr lang="en-GB" b="1" dirty="0">
                <a:solidFill>
                  <a:srgbClr val="000000"/>
                </a:solidFill>
              </a:rPr>
              <a:t>Font</a:t>
            </a:r>
          </a:p>
          <a:p>
            <a:pPr lvl="0"/>
            <a:r>
              <a:rPr lang="en-GB" dirty="0">
                <a:solidFill>
                  <a:srgbClr val="000000"/>
                </a:solidFill>
              </a:rPr>
              <a:t>16pt font is the recommended minimum size for body copy. There is no maximum font size limit.</a:t>
            </a:r>
          </a:p>
          <a:p>
            <a:pPr lvl="0"/>
            <a:endParaRPr lang="en-GB" dirty="0">
              <a:solidFill>
                <a:srgbClr val="000000"/>
              </a:solidFill>
            </a:endParaRPr>
          </a:p>
          <a:p>
            <a:pPr lvl="0"/>
            <a:r>
              <a:rPr lang="en-GB" b="1" dirty="0">
                <a:solidFill>
                  <a:srgbClr val="000000"/>
                </a:solidFill>
              </a:rPr>
              <a:t>Colour</a:t>
            </a:r>
          </a:p>
          <a:p>
            <a:pPr lvl="0"/>
            <a:r>
              <a:rPr lang="en-GB" dirty="0">
                <a:solidFill>
                  <a:srgbClr val="000000"/>
                </a:solidFill>
              </a:rPr>
              <a:t>There needs to be enough contrast between text and it’s background.</a:t>
            </a:r>
          </a:p>
          <a:p>
            <a:pPr lvl="0"/>
            <a:endParaRPr lang="en-GB" dirty="0">
              <a:solidFill>
                <a:srgbClr val="000000"/>
              </a:solidFill>
            </a:endParaRPr>
          </a:p>
          <a:p>
            <a:pPr lvl="0"/>
            <a:r>
              <a:rPr lang="en-GB" b="1" dirty="0">
                <a:solidFill>
                  <a:srgbClr val="000000"/>
                </a:solidFill>
              </a:rPr>
              <a:t>Structure</a:t>
            </a:r>
          </a:p>
          <a:p>
            <a:pPr lvl="0"/>
            <a:r>
              <a:rPr lang="en-GB" dirty="0">
                <a:solidFill>
                  <a:srgbClr val="000000"/>
                </a:solidFill>
              </a:rPr>
              <a:t>Set a reading order for all sides, this helps screen readers know which order to read things out in.</a:t>
            </a:r>
          </a:p>
          <a:p>
            <a:pPr lvl="0"/>
            <a:endParaRPr lang="en-GB" dirty="0">
              <a:solidFill>
                <a:srgbClr val="000000"/>
              </a:solidFill>
            </a:endParaRPr>
          </a:p>
          <a:p>
            <a:pPr lvl="0"/>
            <a:r>
              <a:rPr lang="en-GB" b="1" dirty="0">
                <a:solidFill>
                  <a:srgbClr val="000000"/>
                </a:solidFill>
              </a:rPr>
              <a:t>Alternative text</a:t>
            </a:r>
          </a:p>
          <a:p>
            <a:r>
              <a:rPr lang="en-GB" dirty="0">
                <a:solidFill>
                  <a:srgbClr val="000000"/>
                </a:solidFill>
              </a:rPr>
              <a:t>Add alternative text to images and other visuals.</a:t>
            </a:r>
          </a:p>
          <a:p>
            <a:pPr lvl="0"/>
            <a:endParaRPr lang="en-GB" dirty="0">
              <a:solidFill>
                <a:srgbClr val="000000"/>
              </a:solidFill>
            </a:endParaRPr>
          </a:p>
          <a:p>
            <a:pPr lvl="0"/>
            <a:endParaRPr lang="en-GB" dirty="0">
              <a:solidFill>
                <a:srgbClr val="000000"/>
              </a:solidFill>
            </a:endParaRPr>
          </a:p>
          <a:p>
            <a:endParaRPr lang="en-US" dirty="0"/>
          </a:p>
        </p:txBody>
      </p:sp>
    </p:spTree>
    <p:extLst>
      <p:ext uri="{BB962C8B-B14F-4D97-AF65-F5344CB8AC3E}">
        <p14:creationId xmlns:p14="http://schemas.microsoft.com/office/powerpoint/2010/main" val="60514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39591D6-4ABD-2F83-987E-036F94540F27}"/>
              </a:ext>
            </a:extLst>
          </p:cNvPr>
          <p:cNvSpPr>
            <a:spLocks noGrp="1"/>
          </p:cNvSpPr>
          <p:nvPr>
            <p:ph type="title"/>
          </p:nvPr>
        </p:nvSpPr>
        <p:spPr/>
        <p:txBody>
          <a:bodyPr/>
          <a:lstStyle/>
          <a:p>
            <a:r>
              <a:rPr lang="en-US" dirty="0"/>
              <a:t>Do’s and don’ts</a:t>
            </a:r>
          </a:p>
        </p:txBody>
      </p:sp>
      <p:sp>
        <p:nvSpPr>
          <p:cNvPr id="6" name="Text Placeholder 5">
            <a:extLst>
              <a:ext uri="{FF2B5EF4-FFF2-40B4-BE49-F238E27FC236}">
                <a16:creationId xmlns:a16="http://schemas.microsoft.com/office/drawing/2014/main" id="{B0A3B4E6-06A9-5959-948A-D9BE99CEEAA7}"/>
              </a:ext>
            </a:extLst>
          </p:cNvPr>
          <p:cNvSpPr>
            <a:spLocks noGrp="1"/>
          </p:cNvSpPr>
          <p:nvPr>
            <p:ph type="body" sz="quarter" idx="10"/>
          </p:nvPr>
        </p:nvSpPr>
        <p:spPr/>
        <p:txBody>
          <a:bodyPr/>
          <a:lstStyle/>
          <a:p>
            <a:pPr>
              <a:lnSpc>
                <a:spcPct val="150000"/>
              </a:lnSpc>
            </a:pPr>
            <a:r>
              <a:rPr lang="en-GB" b="1" dirty="0"/>
              <a:t>Do</a:t>
            </a:r>
            <a:endParaRPr lang="en-GB" dirty="0"/>
          </a:p>
          <a:p>
            <a:pPr marL="173281" indent="-173281">
              <a:lnSpc>
                <a:spcPct val="150000"/>
              </a:lnSpc>
              <a:buFont typeface="Arial" panose="020B0604020202020204" pitchFamily="34" charset="0"/>
              <a:buChar char="•"/>
            </a:pPr>
            <a:r>
              <a:rPr lang="en-GB" dirty="0"/>
              <a:t>Use the </a:t>
            </a:r>
            <a:r>
              <a:rPr lang="en-GB" dirty="0">
                <a:hlinkClick r:id="rId2"/>
              </a:rPr>
              <a:t>BT Image Library</a:t>
            </a:r>
            <a:endParaRPr lang="en-GB" u="sng" dirty="0">
              <a:solidFill>
                <a:schemeClr val="accent1"/>
              </a:solidFill>
            </a:endParaRPr>
          </a:p>
          <a:p>
            <a:pPr marL="173281" indent="-173281">
              <a:lnSpc>
                <a:spcPct val="150000"/>
              </a:lnSpc>
              <a:buFont typeface="Arial" panose="020B0604020202020204" pitchFamily="34" charset="0"/>
              <a:buChar char="•"/>
            </a:pPr>
            <a:r>
              <a:rPr lang="en-GB" dirty="0"/>
              <a:t>Follow</a:t>
            </a:r>
            <a:r>
              <a:rPr lang="en-GB" b="1" dirty="0">
                <a:solidFill>
                  <a:srgbClr val="5514B3"/>
                </a:solidFill>
              </a:rPr>
              <a:t> </a:t>
            </a:r>
            <a:r>
              <a:rPr lang="en-GB" dirty="0"/>
              <a:t>the </a:t>
            </a:r>
            <a:r>
              <a:rPr lang="en-GB" dirty="0">
                <a:hlinkClick r:id="rId3"/>
              </a:rPr>
              <a:t>BT Tone of Voice guidelines</a:t>
            </a:r>
            <a:endParaRPr lang="en-GB" dirty="0"/>
          </a:p>
          <a:p>
            <a:pPr marL="173281" indent="-173281">
              <a:lnSpc>
                <a:spcPct val="150000"/>
              </a:lnSpc>
              <a:buFont typeface="Arial" panose="020B0604020202020204" pitchFamily="34" charset="0"/>
              <a:buChar char="•"/>
            </a:pPr>
            <a:r>
              <a:rPr lang="en-GB" dirty="0"/>
              <a:t>Select ‘use destination theme’ when pasting text into PowerPoint</a:t>
            </a:r>
          </a:p>
          <a:p>
            <a:pPr marL="173281" indent="-173281">
              <a:lnSpc>
                <a:spcPct val="150000"/>
              </a:lnSpc>
              <a:buFont typeface="Arial" panose="020B0604020202020204" pitchFamily="34" charset="0"/>
              <a:buChar char="•"/>
            </a:pPr>
            <a:r>
              <a:rPr lang="en-GB" dirty="0"/>
              <a:t>Use the template’s designs</a:t>
            </a:r>
            <a:endParaRPr lang="en-US" dirty="0"/>
          </a:p>
          <a:p>
            <a:endParaRPr lang="en-US" dirty="0"/>
          </a:p>
        </p:txBody>
      </p:sp>
      <p:sp>
        <p:nvSpPr>
          <p:cNvPr id="7" name="Text Placeholder 6">
            <a:extLst>
              <a:ext uri="{FF2B5EF4-FFF2-40B4-BE49-F238E27FC236}">
                <a16:creationId xmlns:a16="http://schemas.microsoft.com/office/drawing/2014/main" id="{4E6E917A-F5E0-A06F-568E-CA6B4A217E1C}"/>
              </a:ext>
            </a:extLst>
          </p:cNvPr>
          <p:cNvSpPr>
            <a:spLocks noGrp="1"/>
          </p:cNvSpPr>
          <p:nvPr>
            <p:ph type="body" sz="quarter" idx="11"/>
          </p:nvPr>
        </p:nvSpPr>
        <p:spPr/>
        <p:txBody>
          <a:bodyPr/>
          <a:lstStyle/>
          <a:p>
            <a:pPr>
              <a:lnSpc>
                <a:spcPct val="150000"/>
              </a:lnSpc>
            </a:pPr>
            <a:r>
              <a:rPr lang="en-GB" b="1" dirty="0"/>
              <a:t>Don’t</a:t>
            </a:r>
            <a:r>
              <a:rPr lang="en-GB" dirty="0"/>
              <a:t> </a:t>
            </a:r>
          </a:p>
          <a:p>
            <a:pPr marL="173281" indent="-173281">
              <a:lnSpc>
                <a:spcPct val="150000"/>
              </a:lnSpc>
              <a:buFont typeface="Arial" panose="020B0604020202020204" pitchFamily="34" charset="0"/>
              <a:buChar char="•"/>
            </a:pPr>
            <a:r>
              <a:rPr lang="en-GB" dirty="0"/>
              <a:t>Use alternative fonts or colours</a:t>
            </a:r>
          </a:p>
          <a:p>
            <a:pPr marL="173281" indent="-173281">
              <a:lnSpc>
                <a:spcPct val="150000"/>
              </a:lnSpc>
              <a:buFont typeface="Arial" panose="020B0604020202020204" pitchFamily="34" charset="0"/>
              <a:buChar char="•"/>
            </a:pPr>
            <a:r>
              <a:rPr lang="en-GB" dirty="0"/>
              <a:t>Animate page transitions</a:t>
            </a:r>
          </a:p>
          <a:p>
            <a:pPr marL="173281" indent="-173281">
              <a:lnSpc>
                <a:spcPct val="150000"/>
              </a:lnSpc>
              <a:buFont typeface="Arial" panose="020B0604020202020204" pitchFamily="34" charset="0"/>
              <a:buChar char="•"/>
            </a:pPr>
            <a:r>
              <a:rPr lang="en-GB" dirty="0"/>
              <a:t>Use special ‘effects’ such as bevels, glows and drop shadows</a:t>
            </a:r>
          </a:p>
          <a:p>
            <a:pPr marL="173281" indent="-173281">
              <a:lnSpc>
                <a:spcPct val="150000"/>
              </a:lnSpc>
              <a:buFont typeface="Arial" panose="020B0604020202020204" pitchFamily="34" charset="0"/>
              <a:buChar char="•"/>
            </a:pPr>
            <a:r>
              <a:rPr lang="en-GB" dirty="0"/>
              <a:t>Use clipart or random images from Google</a:t>
            </a:r>
            <a:endParaRPr lang="en-US" dirty="0"/>
          </a:p>
        </p:txBody>
      </p:sp>
    </p:spTree>
    <p:extLst>
      <p:ext uri="{BB962C8B-B14F-4D97-AF65-F5344CB8AC3E}">
        <p14:creationId xmlns:p14="http://schemas.microsoft.com/office/powerpoint/2010/main" val="249090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71A8B-EA15-0A5D-238A-139D2F1E69B7}"/>
              </a:ext>
            </a:extLst>
          </p:cNvPr>
          <p:cNvSpPr>
            <a:spLocks noGrp="1"/>
          </p:cNvSpPr>
          <p:nvPr>
            <p:ph type="title"/>
          </p:nvPr>
        </p:nvSpPr>
        <p:spPr>
          <a:xfrm>
            <a:off x="1856224" y="1846327"/>
            <a:ext cx="8474738" cy="3165346"/>
          </a:xfrm>
        </p:spPr>
        <p:txBody>
          <a:bodyPr/>
          <a:lstStyle/>
          <a:p>
            <a:r>
              <a:rPr lang="en-US" dirty="0"/>
              <a:t>The following pages are examples </a:t>
            </a:r>
            <a:br>
              <a:rPr lang="en-US" dirty="0"/>
            </a:br>
            <a:r>
              <a:rPr lang="en-US" dirty="0"/>
              <a:t>of all our slide templates.</a:t>
            </a:r>
            <a:br>
              <a:rPr lang="en-US" dirty="0"/>
            </a:br>
            <a:br>
              <a:rPr lang="en-US" dirty="0"/>
            </a:br>
            <a:r>
              <a:rPr lang="en-US" dirty="0"/>
              <a:t>But if you want to get started with your own presentation, click the drop down next to the New Slide icon and </a:t>
            </a:r>
            <a:br>
              <a:rPr lang="en-US" dirty="0"/>
            </a:br>
            <a:r>
              <a:rPr lang="en-US" dirty="0"/>
              <a:t>select a page type to get going.</a:t>
            </a:r>
          </a:p>
        </p:txBody>
      </p:sp>
    </p:spTree>
    <p:extLst>
      <p:ext uri="{BB962C8B-B14F-4D97-AF65-F5344CB8AC3E}">
        <p14:creationId xmlns:p14="http://schemas.microsoft.com/office/powerpoint/2010/main" val="330765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2326549"/>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4331765"/>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en-GB"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1956682"/>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3961898"/>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da-DK"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extLst>
      <p:ext uri="{BB962C8B-B14F-4D97-AF65-F5344CB8AC3E}">
        <p14:creationId xmlns:p14="http://schemas.microsoft.com/office/powerpoint/2010/main" val="259685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C7F34-7195-6F8D-2F95-25B974A407E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2AFFD2A-838D-0959-FA50-E789644423A6}"/>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B6247C46-7E9F-9DC0-2585-35B591AEFD28}"/>
              </a:ext>
            </a:extLst>
          </p:cNvPr>
          <p:cNvSpPr>
            <a:spLocks noGrp="1"/>
          </p:cNvSpPr>
          <p:nvPr>
            <p:ph type="dt" sz="half" idx="11"/>
          </p:nvPr>
        </p:nvSpPr>
        <p:spPr/>
        <p:txBody>
          <a:bodyPr/>
          <a:lstStyle/>
          <a:p>
            <a:pPr defTabSz="554492"/>
            <a:fld id="{CF066B5D-0765-4918-B01D-CE1509138FBC}" type="datetime4">
              <a:rPr lang="en-GB" kern="0"/>
              <a:pPr defTabSz="554492"/>
              <a:t>20 June 2024</a:t>
            </a:fld>
            <a:endParaRPr lang="en-GB" kern="0" dirty="0"/>
          </a:p>
        </p:txBody>
      </p:sp>
    </p:spTree>
    <p:extLst>
      <p:ext uri="{BB962C8B-B14F-4D97-AF65-F5344CB8AC3E}">
        <p14:creationId xmlns:p14="http://schemas.microsoft.com/office/powerpoint/2010/main" val="38713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4A42E-2A33-B2EF-6E86-21348FC4967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B4A4071-C0BA-B826-63DF-8E7E774314AD}"/>
              </a:ext>
            </a:extLst>
          </p:cNvPr>
          <p:cNvSpPr>
            <a:spLocks noGrp="1"/>
          </p:cNvSpPr>
          <p:nvPr>
            <p:ph type="body" sz="quarter" idx="10"/>
          </p:nvPr>
        </p:nvSpPr>
        <p:spPr>
          <a:xfrm>
            <a:off x="391750" y="3961898"/>
            <a:ext cx="10515058" cy="369460"/>
          </a:xfrm>
        </p:spPr>
        <p:txBody>
          <a:bodyPr/>
          <a:lstStyle/>
          <a:p>
            <a:endParaRPr lang="en-US"/>
          </a:p>
        </p:txBody>
      </p:sp>
      <p:sp>
        <p:nvSpPr>
          <p:cNvPr id="4" name="Date Placeholder 3">
            <a:extLst>
              <a:ext uri="{FF2B5EF4-FFF2-40B4-BE49-F238E27FC236}">
                <a16:creationId xmlns:a16="http://schemas.microsoft.com/office/drawing/2014/main" id="{3530DFBC-F62C-A7CA-FA57-FD1F47560F2F}"/>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6432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0AA6E-67B9-71BC-DDA3-34786F0A758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E60EDF08-4611-A433-258F-691B48EF14BA}"/>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45B5FA2B-1584-AF53-5E5F-5DCAD58DE555}"/>
              </a:ext>
            </a:extLst>
          </p:cNvPr>
          <p:cNvSpPr>
            <a:spLocks noGrp="1"/>
          </p:cNvSpPr>
          <p:nvPr>
            <p:ph type="dt" sz="half" idx="11"/>
          </p:nvPr>
        </p:nvSpPr>
        <p:spPr/>
        <p:txBody>
          <a:bodyPr/>
          <a:lstStyle/>
          <a:p>
            <a:fld id="{CF066B5D-0765-4918-B01D-CE1509138FBC}" type="datetime4">
              <a:rPr lang="en-GB"/>
              <a:pPr/>
              <a:t>20 June 2024</a:t>
            </a:fld>
            <a:endParaRPr lang="en-GB" dirty="0"/>
          </a:p>
        </p:txBody>
      </p:sp>
    </p:spTree>
    <p:extLst>
      <p:ext uri="{BB962C8B-B14F-4D97-AF65-F5344CB8AC3E}">
        <p14:creationId xmlns:p14="http://schemas.microsoft.com/office/powerpoint/2010/main" val="68280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A712A-71A2-659F-AEB6-959FDBE72ADA}"/>
              </a:ext>
            </a:extLst>
          </p:cNvPr>
          <p:cNvSpPr>
            <a:spLocks noGrp="1"/>
          </p:cNvSpPr>
          <p:nvPr>
            <p:ph type="title"/>
          </p:nvPr>
        </p:nvSpPr>
        <p:spPr>
          <a:xfrm>
            <a:off x="5619750" y="1956681"/>
            <a:ext cx="5836302" cy="1980604"/>
          </a:xfrm>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36A470E9-714B-2AD1-A2F7-88AD06C20B76}"/>
              </a:ext>
            </a:extLst>
          </p:cNvPr>
          <p:cNvSpPr>
            <a:spLocks noGrp="1"/>
          </p:cNvSpPr>
          <p:nvPr>
            <p:ph type="body" sz="quarter" idx="10"/>
          </p:nvPr>
        </p:nvSpPr>
        <p:spPr/>
        <p:txBody>
          <a:bodyPr/>
          <a:lstStyle/>
          <a:p>
            <a:endParaRPr lang="en-US"/>
          </a:p>
        </p:txBody>
      </p:sp>
      <p:sp>
        <p:nvSpPr>
          <p:cNvPr id="4" name="Date Placeholder 3">
            <a:extLst>
              <a:ext uri="{FF2B5EF4-FFF2-40B4-BE49-F238E27FC236}">
                <a16:creationId xmlns:a16="http://schemas.microsoft.com/office/drawing/2014/main" id="{3F8146D7-F0EA-C526-0B91-209D56B5C816}"/>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192204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88B4D9-585B-3A0E-54EA-A60B7C4E1A8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1CBCF421-5705-A3AD-2D7E-37343B9884FC}"/>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5" name="Text Placeholder 4">
            <a:extLst>
              <a:ext uri="{FF2B5EF4-FFF2-40B4-BE49-F238E27FC236}">
                <a16:creationId xmlns:a16="http://schemas.microsoft.com/office/drawing/2014/main" id="{604F5895-A532-C29F-9F45-6C0B04D68A26}"/>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66B4EDE7-F7BB-A958-4C9C-0B2E5DAA017E}"/>
              </a:ext>
            </a:extLst>
          </p:cNvPr>
          <p:cNvSpPr>
            <a:spLocks noGrp="1"/>
          </p:cNvSpPr>
          <p:nvPr>
            <p:ph type="dt" sz="half" idx="11"/>
          </p:nvPr>
        </p:nvSpPr>
        <p:spPr/>
        <p:txBody>
          <a:bodyPr/>
          <a:lstStyle/>
          <a:p>
            <a:pPr marL="7701" defTabSz="554492">
              <a:spcBef>
                <a:spcPts val="69"/>
              </a:spcBef>
            </a:pPr>
            <a:fld id="{CF066B5D-0765-4918-B01D-CE1509138FBC}" type="datetime4">
              <a:rPr lang="en-GB" kern="0">
                <a:solidFill>
                  <a:srgbClr val="5514B4"/>
                </a:solidFill>
              </a:rPr>
              <a:pPr marL="7701" defTabSz="554492">
                <a:spcBef>
                  <a:spcPts val="69"/>
                </a:spcBef>
              </a:pPr>
              <a:t>20 June 2024</a:t>
            </a:fld>
            <a:endParaRPr lang="en-GB" kern="0" dirty="0">
              <a:solidFill>
                <a:srgbClr val="5514B4"/>
              </a:solidFill>
            </a:endParaRPr>
          </a:p>
        </p:txBody>
      </p:sp>
    </p:spTree>
    <p:extLst>
      <p:ext uri="{BB962C8B-B14F-4D97-AF65-F5344CB8AC3E}">
        <p14:creationId xmlns:p14="http://schemas.microsoft.com/office/powerpoint/2010/main" val="100470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3C748-6DD0-9D55-FF8B-82CE719ECACD}"/>
              </a:ext>
            </a:extLst>
          </p:cNvPr>
          <p:cNvSpPr>
            <a:spLocks noGrp="1"/>
          </p:cNvSpPr>
          <p:nvPr>
            <p:ph type="title"/>
          </p:nvPr>
        </p:nvSpPr>
        <p:spPr/>
        <p:txBody>
          <a:bodyPr/>
          <a:lstStyle/>
          <a:p>
            <a:r>
              <a:rPr lang="en-US" b="0" dirty="0"/>
              <a:t>Data classification</a:t>
            </a:r>
          </a:p>
        </p:txBody>
      </p:sp>
      <p:sp>
        <p:nvSpPr>
          <p:cNvPr id="3" name="Text Placeholder 2">
            <a:extLst>
              <a:ext uri="{FF2B5EF4-FFF2-40B4-BE49-F238E27FC236}">
                <a16:creationId xmlns:a16="http://schemas.microsoft.com/office/drawing/2014/main" id="{89DEA913-3AB4-C820-C060-280D502E1984}"/>
              </a:ext>
            </a:extLst>
          </p:cNvPr>
          <p:cNvSpPr>
            <a:spLocks noGrp="1"/>
          </p:cNvSpPr>
          <p:nvPr>
            <p:ph type="body" sz="quarter" idx="10"/>
          </p:nvPr>
        </p:nvSpPr>
        <p:spPr/>
        <p:txBody>
          <a:bodyPr/>
          <a:lstStyle/>
          <a:p>
            <a:pPr>
              <a:lnSpc>
                <a:spcPct val="100000"/>
              </a:lnSpc>
            </a:pPr>
            <a:r>
              <a:rPr lang="en-US" dirty="0">
                <a:latin typeface="BT Curve" panose="020B0503020203020204" pitchFamily="34" charset="0"/>
                <a:cs typeface="BT Curve" panose="020B0503020203020204" pitchFamily="34" charset="0"/>
              </a:rPr>
              <a:t>Before you get started, make sure that you add your specific data classification confidentiality level and document info.</a:t>
            </a:r>
          </a:p>
          <a:p>
            <a:pPr>
              <a:lnSpc>
                <a:spcPct val="100000"/>
              </a:lnSpc>
            </a:pPr>
            <a:endParaRPr lang="en-US" dirty="0">
              <a:latin typeface="BT Curve" panose="020B0503020203020204" pitchFamily="34" charset="0"/>
              <a:cs typeface="BT Curve" panose="020B0503020203020204" pitchFamily="34" charset="0"/>
            </a:endParaRPr>
          </a:p>
          <a:p>
            <a:pPr>
              <a:lnSpc>
                <a:spcPct val="100000"/>
              </a:lnSpc>
            </a:pPr>
            <a:r>
              <a:rPr lang="en-US" dirty="0">
                <a:latin typeface="BT Curve" panose="020B0503020203020204" pitchFamily="34" charset="0"/>
                <a:cs typeface="BT Curve" panose="020B0503020203020204" pitchFamily="34" charset="0"/>
              </a:rPr>
              <a:t>You can change this on all pages automatically by going to: Insert then Header and Footer and making the text changes and clicking on the Apply to All button.</a:t>
            </a:r>
            <a:endParaRPr lang="en-GB" dirty="0">
              <a:latin typeface="BT Curve" panose="020B0503020203020204" pitchFamily="34" charset="0"/>
              <a:cs typeface="BT Curve" panose="020B0503020203020204" pitchFamily="34" charset="0"/>
            </a:endParaRPr>
          </a:p>
          <a:p>
            <a:pPr>
              <a:lnSpc>
                <a:spcPct val="100000"/>
              </a:lnSpc>
            </a:pPr>
            <a:endParaRPr lang="en-US" dirty="0">
              <a:latin typeface="BT Curve" panose="020B0503020203020204" pitchFamily="34" charset="0"/>
              <a:cs typeface="BT Curve" panose="020B0503020203020204" pitchFamily="34" charset="0"/>
            </a:endParaRPr>
          </a:p>
          <a:p>
            <a:pPr>
              <a:lnSpc>
                <a:spcPct val="100000"/>
              </a:lnSpc>
            </a:pPr>
            <a:endParaRPr lang="en-US" dirty="0">
              <a:latin typeface="BT Curve" panose="020B0503020203020204" pitchFamily="34" charset="0"/>
              <a:cs typeface="BT Curve" panose="020B0503020203020204" pitchFamily="34" charset="0"/>
            </a:endParaRPr>
          </a:p>
        </p:txBody>
      </p:sp>
      <p:sp>
        <p:nvSpPr>
          <p:cNvPr id="4" name="Text Placeholder 3">
            <a:extLst>
              <a:ext uri="{FF2B5EF4-FFF2-40B4-BE49-F238E27FC236}">
                <a16:creationId xmlns:a16="http://schemas.microsoft.com/office/drawing/2014/main" id="{C2FC649D-5955-0106-7388-97188C5AB5FE}"/>
              </a:ext>
            </a:extLst>
          </p:cNvPr>
          <p:cNvSpPr>
            <a:spLocks noGrp="1"/>
          </p:cNvSpPr>
          <p:nvPr>
            <p:ph type="body" sz="quarter" idx="11"/>
          </p:nvPr>
        </p:nvSpPr>
        <p:spPr/>
        <p:txBody>
          <a:bodyPr/>
          <a:lstStyle/>
          <a:p>
            <a:pPr>
              <a:lnSpc>
                <a:spcPct val="100000"/>
              </a:lnSpc>
            </a:pPr>
            <a:r>
              <a:rPr lang="en-GB" dirty="0">
                <a:latin typeface="BT Curve" panose="020B0503020203020204" pitchFamily="34" charset="0"/>
                <a:cs typeface="BT Curve" panose="020B0503020203020204" pitchFamily="34" charset="0"/>
              </a:rPr>
              <a:t>It’s important that you choose the correct data classification for the readership of your document: Public, General, Confidential, or Highly confidential. </a:t>
            </a:r>
          </a:p>
          <a:p>
            <a:pPr>
              <a:lnSpc>
                <a:spcPct val="100000"/>
              </a:lnSpc>
            </a:pPr>
            <a:endParaRPr lang="en-GB" dirty="0">
              <a:latin typeface="BT Curve" panose="020B0503020203020204" pitchFamily="34" charset="0"/>
              <a:cs typeface="BT Curve" panose="020B0503020203020204" pitchFamily="34" charset="0"/>
            </a:endParaRPr>
          </a:p>
          <a:p>
            <a:pPr>
              <a:lnSpc>
                <a:spcPct val="100000"/>
              </a:lnSpc>
            </a:pPr>
            <a:r>
              <a:rPr lang="en-GB" dirty="0">
                <a:latin typeface="BT Curve" panose="020B0503020203020204" pitchFamily="34" charset="0"/>
                <a:cs typeface="BT Curve" panose="020B0503020203020204" pitchFamily="34" charset="0"/>
              </a:rPr>
              <a:t>To help understand the different level read </a:t>
            </a:r>
            <a:r>
              <a:rPr lang="en-GB" u="sng" dirty="0">
                <a:solidFill>
                  <a:schemeClr val="accent1"/>
                </a:solidFill>
                <a:latin typeface="BT Curve" panose="020B0503020203020204" pitchFamily="34" charset="0"/>
                <a:cs typeface="BT Curve" panose="020B0503020203020204" pitchFamily="34" charset="0"/>
                <a:hlinkClick r:id="rId2">
                  <a:extLst>
                    <a:ext uri="{A12FA001-AC4F-418D-AE19-62706E023703}">
                      <ahyp:hlinkClr xmlns:ahyp="http://schemas.microsoft.com/office/drawing/2018/hyperlinkcolor" val="tx"/>
                    </a:ext>
                  </a:extLst>
                </a:hlinkClick>
              </a:rPr>
              <a:t>Our Data Classification levels</a:t>
            </a:r>
            <a:r>
              <a:rPr lang="en-GB" dirty="0">
                <a:latin typeface="BT Curve" panose="020B0503020203020204" pitchFamily="34" charset="0"/>
                <a:cs typeface="BT Curve" panose="020B0503020203020204" pitchFamily="34" charset="0"/>
              </a:rPr>
              <a:t>.</a:t>
            </a:r>
            <a:endParaRPr lang="en-US" dirty="0">
              <a:latin typeface="BT Curve" panose="020B0503020203020204" pitchFamily="34" charset="0"/>
              <a:cs typeface="BT Curve" panose="020B0503020203020204" pitchFamily="34" charset="0"/>
            </a:endParaRPr>
          </a:p>
          <a:p>
            <a:pPr>
              <a:lnSpc>
                <a:spcPct val="100000"/>
              </a:lnSpc>
            </a:pPr>
            <a:endParaRPr lang="en-US" dirty="0">
              <a:latin typeface="BT Curve" panose="020B0503020203020204" pitchFamily="34" charset="0"/>
              <a:cs typeface="BT Curve" panose="020B0503020203020204" pitchFamily="34" charset="0"/>
            </a:endParaRPr>
          </a:p>
          <a:p>
            <a:pPr>
              <a:lnSpc>
                <a:spcPct val="100000"/>
              </a:lnSpc>
            </a:pPr>
            <a:endParaRPr lang="en-US" dirty="0">
              <a:latin typeface="BT Curve" panose="020B0503020203020204" pitchFamily="34" charset="0"/>
              <a:cs typeface="BT Curve" panose="020B0503020203020204" pitchFamily="34" charset="0"/>
            </a:endParaRPr>
          </a:p>
        </p:txBody>
      </p:sp>
    </p:spTree>
    <p:extLst>
      <p:ext uri="{BB962C8B-B14F-4D97-AF65-F5344CB8AC3E}">
        <p14:creationId xmlns:p14="http://schemas.microsoft.com/office/powerpoint/2010/main" val="2368483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2150BA-25F0-F8E7-A46A-BD109C361532}"/>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9" name="Text Placeholder 8">
            <a:extLst>
              <a:ext uri="{FF2B5EF4-FFF2-40B4-BE49-F238E27FC236}">
                <a16:creationId xmlns:a16="http://schemas.microsoft.com/office/drawing/2014/main" id="{6F7BCF0C-091E-EB28-AB8C-A395983AA1CC}"/>
              </a:ext>
            </a:extLst>
          </p:cNvPr>
          <p:cNvSpPr>
            <a:spLocks noGrp="1"/>
          </p:cNvSpPr>
          <p:nvPr>
            <p:ph type="body" sz="quarter" idx="10"/>
          </p:nvPr>
        </p:nvSpPr>
        <p:spPr/>
        <p:txBody>
          <a:bodyPr/>
          <a:lstStyle/>
          <a:p>
            <a:endParaRPr lang="en-GB"/>
          </a:p>
        </p:txBody>
      </p:sp>
      <p:sp>
        <p:nvSpPr>
          <p:cNvPr id="5" name="Text Placeholder 4">
            <a:extLst>
              <a:ext uri="{FF2B5EF4-FFF2-40B4-BE49-F238E27FC236}">
                <a16:creationId xmlns:a16="http://schemas.microsoft.com/office/drawing/2014/main" id="{4E1842A1-D830-0EA8-0966-BE06DC6FBDC2}"/>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F924B54F-9B0D-7373-A600-06097CDA0FEE}"/>
              </a:ext>
            </a:extLst>
          </p:cNvPr>
          <p:cNvSpPr>
            <a:spLocks noGrp="1"/>
          </p:cNvSpPr>
          <p:nvPr>
            <p:ph type="dt" sz="half" idx="11"/>
          </p:nvPr>
        </p:nvSpPr>
        <p:spPr/>
        <p:txBody>
          <a:bodyPr/>
          <a:lstStyle/>
          <a:p>
            <a:fld id="{CF066B5D-0765-4918-B01D-CE1509138FBC}" type="datetime4">
              <a:rPr lang="en-GB"/>
              <a:pPr/>
              <a:t>20 June 2024</a:t>
            </a:fld>
            <a:endParaRPr lang="en-GB" dirty="0"/>
          </a:p>
        </p:txBody>
      </p:sp>
    </p:spTree>
    <p:extLst>
      <p:ext uri="{BB962C8B-B14F-4D97-AF65-F5344CB8AC3E}">
        <p14:creationId xmlns:p14="http://schemas.microsoft.com/office/powerpoint/2010/main" val="312479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F0BF65E-8DDC-E8AA-DC06-0FF16CC40C7C}"/>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57F5DD80-4565-8E14-EC5C-92EA6DAE044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328A4A5-D131-3B7B-6A49-A969D91780AE}"/>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797BCB13-94BC-2A17-AF77-E481BFA28F34}"/>
              </a:ext>
            </a:extLst>
          </p:cNvPr>
          <p:cNvSpPr>
            <a:spLocks noGrp="1"/>
          </p:cNvSpPr>
          <p:nvPr>
            <p:ph type="dt" sz="half" idx="11"/>
          </p:nvPr>
        </p:nvSpPr>
        <p:spPr/>
        <p:txBody>
          <a:bodyPr/>
          <a:lstStyle/>
          <a:p>
            <a:pPr marL="7701" defTabSz="554492">
              <a:spcBef>
                <a:spcPts val="69"/>
              </a:spcBef>
            </a:pPr>
            <a:fld id="{899249C3-27E1-4027-8254-7AC64D4FF002}"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55006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DF781B8-010C-F3A8-4CFA-5D7F52D007A7}"/>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719E4597-7333-D09F-BFF4-122DE7A36F3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E73D756-6A8B-401B-BF66-CE70E8BB71EA}"/>
              </a:ext>
            </a:extLst>
          </p:cNvPr>
          <p:cNvSpPr>
            <a:spLocks noGrp="1"/>
          </p:cNvSpPr>
          <p:nvPr>
            <p:ph type="body" sz="quarter" idx="10"/>
          </p:nvPr>
        </p:nvSpPr>
        <p:spPr/>
        <p:txBody>
          <a:bodyPr/>
          <a:lstStyle/>
          <a:p>
            <a:endParaRPr lang="en-US"/>
          </a:p>
        </p:txBody>
      </p:sp>
      <p:sp>
        <p:nvSpPr>
          <p:cNvPr id="2" name="Date Placeholder 1">
            <a:extLst>
              <a:ext uri="{FF2B5EF4-FFF2-40B4-BE49-F238E27FC236}">
                <a16:creationId xmlns:a16="http://schemas.microsoft.com/office/drawing/2014/main" id="{725FF9C9-41C0-191D-3B51-F4E6EAF387BB}"/>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2618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F79B8C5-F9C2-59D4-4B6C-51BA08E6980F}"/>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4CA5A336-AC69-AE7F-ED8B-00285FB9D226}"/>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A1B925A-05C3-9FF2-0545-2A5BDB53BBB2}"/>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B8F15FFA-9AE3-24F9-281B-7144DE45CF4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472007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791DDE-DDA9-A831-1AD0-5010DDD25F24}"/>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0303E3CA-EABF-529B-4938-CB559A3BF545}"/>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50179C34-2608-11DA-4D11-03534F98A6DA}"/>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2A1A7E5F-EC48-43D7-AD61-83028999B62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96386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DD247-A469-406F-9D62-E7188FB35F4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B2AB6D74-F38B-3F27-D202-51BA4E0018F2}"/>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55581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79B27-B128-0559-353F-3727CF6A5F3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C603B866-9DCC-9539-4F5F-4B7672784B6C}"/>
              </a:ext>
            </a:extLst>
          </p:cNvPr>
          <p:cNvSpPr>
            <a:spLocks noGrp="1"/>
          </p:cNvSpPr>
          <p:nvPr>
            <p:ph type="body" sz="quarter" idx="12"/>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a:t>
            </a:r>
          </a:p>
        </p:txBody>
      </p:sp>
    </p:spTree>
    <p:extLst>
      <p:ext uri="{BB962C8B-B14F-4D97-AF65-F5344CB8AC3E}">
        <p14:creationId xmlns:p14="http://schemas.microsoft.com/office/powerpoint/2010/main" val="3980574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EA81C-681E-C6E1-9167-60205ECA271F}"/>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72165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9CE4-5B1B-3B74-FB8E-3A1B21C528A7}"/>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68966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6DBB-102E-0C3B-412A-D43A3AED2B99}"/>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34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p:txBody>
          <a:bodyPr/>
          <a:lstStyle/>
          <a:p>
            <a:r>
              <a:rPr lang="en-GB" dirty="0"/>
              <a:t>Our typography</a:t>
            </a:r>
          </a:p>
        </p:txBody>
      </p:sp>
      <p:sp>
        <p:nvSpPr>
          <p:cNvPr id="2" name="Text Placeholder 1">
            <a:extLst>
              <a:ext uri="{FF2B5EF4-FFF2-40B4-BE49-F238E27FC236}">
                <a16:creationId xmlns:a16="http://schemas.microsoft.com/office/drawing/2014/main" id="{44FD3636-85FE-ED1F-5EB6-68D12CEF537C}"/>
              </a:ext>
            </a:extLst>
          </p:cNvPr>
          <p:cNvSpPr>
            <a:spLocks noGrp="1"/>
          </p:cNvSpPr>
          <p:nvPr>
            <p:ph type="body" sz="quarter" idx="10"/>
          </p:nvPr>
        </p:nvSpPr>
        <p:spPr>
          <a:xfrm>
            <a:off x="383356" y="1519081"/>
            <a:ext cx="4186571" cy="4081684"/>
          </a:xfrm>
        </p:spPr>
        <p:txBody>
          <a:bodyPr/>
          <a:lstStyle/>
          <a:p>
            <a:r>
              <a:rPr lang="en-GB" dirty="0"/>
              <a:t>We have two PowerPoint templates, BT Curve and Century Gothic.</a:t>
            </a:r>
          </a:p>
          <a:p>
            <a:endParaRPr lang="en-GB" dirty="0"/>
          </a:p>
          <a:p>
            <a:r>
              <a:rPr lang="en-GB" dirty="0"/>
              <a:t>The BT Curve version should be used for any external or large audiences. The font is embedded in this version making it a little larger in file size, and sometimes a bit slower to edit.</a:t>
            </a:r>
          </a:p>
          <a:p>
            <a:endParaRPr lang="en-GB" dirty="0"/>
          </a:p>
          <a:p>
            <a:r>
              <a:rPr lang="en-GB" dirty="0"/>
              <a:t>The Century Gothic template is better for smaller audiences and has a slightly smaller file size for emailing around.</a:t>
            </a:r>
          </a:p>
          <a:p>
            <a:endParaRPr lang="en-GB" dirty="0"/>
          </a:p>
          <a:p>
            <a:r>
              <a:rPr lang="en-GB" dirty="0"/>
              <a:t>This is the BT Curve template</a:t>
            </a:r>
          </a:p>
          <a:p>
            <a:endParaRPr lang="en-US" dirty="0"/>
          </a:p>
        </p:txBody>
      </p:sp>
      <p:sp>
        <p:nvSpPr>
          <p:cNvPr id="15" name="object 6">
            <a:extLst>
              <a:ext uri="{FF2B5EF4-FFF2-40B4-BE49-F238E27FC236}">
                <a16:creationId xmlns:a16="http://schemas.microsoft.com/office/drawing/2014/main" id="{ACE3F880-10B9-459C-B567-E8E9958D9E07}"/>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BT Curve Headline" panose="020B0603020203020204" pitchFamily="34" charset="0"/>
                <a:cs typeface="BT Curve Headline" panose="020B0603020203020204" pitchFamily="34" charset="0"/>
              </a:rPr>
              <a:pPr marL="23104" defTabSz="554492">
                <a:spcBef>
                  <a:spcPts val="61"/>
                </a:spcBef>
              </a:pPr>
              <a:t>3</a:t>
            </a:fld>
            <a:endParaRPr sz="1001" kern="0" dirty="0">
              <a:solidFill>
                <a:srgbClr val="5B15C1"/>
              </a:solidFill>
              <a:latin typeface="BT Curve Headline" panose="020B0603020203020204" pitchFamily="34" charset="0"/>
              <a:cs typeface="BT Curve Headline" panose="020B0603020203020204" pitchFamily="34" charset="0"/>
            </a:endParaRPr>
          </a:p>
        </p:txBody>
      </p:sp>
      <p:pic>
        <p:nvPicPr>
          <p:cNvPr id="18" name="Picture 17">
            <a:extLst>
              <a:ext uri="{FF2B5EF4-FFF2-40B4-BE49-F238E27FC236}">
                <a16:creationId xmlns:a16="http://schemas.microsoft.com/office/drawing/2014/main" id="{E29D3C6E-6FDE-BE28-0F67-F9E7CE91CB22}"/>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41822"/>
          <a:stretch/>
        </p:blipFill>
        <p:spPr>
          <a:xfrm>
            <a:off x="5148528" y="-388"/>
            <a:ext cx="7093049" cy="6857940"/>
          </a:xfrm>
          <a:prstGeom prst="rect">
            <a:avLst/>
          </a:prstGeom>
        </p:spPr>
      </p:pic>
      <p:sp>
        <p:nvSpPr>
          <p:cNvPr id="14" name="object 7">
            <a:extLst>
              <a:ext uri="{FF2B5EF4-FFF2-40B4-BE49-F238E27FC236}">
                <a16:creationId xmlns:a16="http://schemas.microsoft.com/office/drawing/2014/main" id="{FBD4C484-0737-24C2-284B-70AD4DB5E661}"/>
              </a:ext>
            </a:extLst>
          </p:cNvPr>
          <p:cNvSpPr txBox="1"/>
          <p:nvPr/>
        </p:nvSpPr>
        <p:spPr>
          <a:xfrm>
            <a:off x="5368358" y="2047646"/>
            <a:ext cx="6761722" cy="3215915"/>
          </a:xfrm>
          <a:prstGeom prst="rect">
            <a:avLst/>
          </a:prstGeom>
        </p:spPr>
        <p:txBody>
          <a:bodyPr vert="horz" wrap="square" lIns="0" tIns="207933" rIns="0" bIns="0" rtlCol="0">
            <a:spAutoFit/>
          </a:bodyPr>
          <a:lstStyle/>
          <a:p>
            <a:pPr algn="ctr">
              <a:spcBef>
                <a:spcPts val="1637"/>
              </a:spcBef>
            </a:pPr>
            <a:r>
              <a:rPr lang="en-GB" sz="6000" spc="-158" dirty="0">
                <a:solidFill>
                  <a:schemeClr val="accent1"/>
                </a:solidFill>
                <a:latin typeface="+mj-lt"/>
              </a:rPr>
              <a:t>BT Curve</a:t>
            </a:r>
            <a:endParaRPr sz="6000" dirty="0">
              <a:solidFill>
                <a:schemeClr val="accent1"/>
              </a:solidFill>
              <a:latin typeface="+mn-lt"/>
              <a:cs typeface="Century Gothic"/>
            </a:endParaRPr>
          </a:p>
          <a:p>
            <a:pPr algn="ctr">
              <a:spcBef>
                <a:spcPts val="1398"/>
              </a:spcBef>
              <a:tabLst>
                <a:tab pos="1494048" algn="l"/>
              </a:tabLst>
            </a:pPr>
            <a:r>
              <a:rPr lang="en-GB" sz="2800" spc="-6" dirty="0">
                <a:solidFill>
                  <a:schemeClr val="accent1"/>
                </a:solidFill>
                <a:latin typeface="+mj-lt"/>
                <a:cs typeface="Century Gothic"/>
              </a:rPr>
              <a:t>Headline -</a:t>
            </a:r>
            <a:r>
              <a:rPr sz="2800" spc="-18" dirty="0">
                <a:solidFill>
                  <a:schemeClr val="accent1"/>
                </a:solidFill>
                <a:latin typeface="+mj-lt"/>
                <a:cs typeface="Century Gothic"/>
              </a:rPr>
              <a:t> </a:t>
            </a:r>
            <a:r>
              <a:rPr sz="2800" spc="-88" dirty="0">
                <a:solidFill>
                  <a:schemeClr val="accent1"/>
                </a:solidFill>
                <a:latin typeface="+mj-lt"/>
                <a:cs typeface="Century Gothic"/>
              </a:rPr>
              <a:t>A</a:t>
            </a:r>
            <a:r>
              <a:rPr sz="2800" spc="12" dirty="0">
                <a:solidFill>
                  <a:schemeClr val="accent1"/>
                </a:solidFill>
                <a:latin typeface="+mj-lt"/>
                <a:cs typeface="Century Gothic"/>
              </a:rPr>
              <a:t>a</a:t>
            </a:r>
            <a:r>
              <a:rPr sz="2800" spc="3" dirty="0">
                <a:solidFill>
                  <a:schemeClr val="accent1"/>
                </a:solidFill>
                <a:latin typeface="+mj-lt"/>
                <a:cs typeface="Century Gothic"/>
              </a:rPr>
              <a:t>B</a:t>
            </a:r>
            <a:r>
              <a:rPr sz="2800" spc="6" dirty="0">
                <a:solidFill>
                  <a:schemeClr val="accent1"/>
                </a:solidFill>
                <a:latin typeface="+mj-lt"/>
                <a:cs typeface="Century Gothic"/>
              </a:rPr>
              <a:t>b</a:t>
            </a:r>
            <a:r>
              <a:rPr sz="2800" spc="-58" dirty="0">
                <a:solidFill>
                  <a:schemeClr val="accent1"/>
                </a:solidFill>
                <a:latin typeface="+mj-lt"/>
                <a:cs typeface="Century Gothic"/>
              </a:rPr>
              <a:t>C</a:t>
            </a:r>
            <a:r>
              <a:rPr sz="2800" spc="-315" dirty="0">
                <a:solidFill>
                  <a:schemeClr val="accent1"/>
                </a:solidFill>
                <a:latin typeface="+mj-lt"/>
                <a:cs typeface="Century Gothic"/>
              </a:rPr>
              <a:t>c</a:t>
            </a:r>
            <a:r>
              <a:rPr sz="2800" spc="-236" dirty="0">
                <a:solidFill>
                  <a:schemeClr val="accent1"/>
                </a:solidFill>
                <a:latin typeface="+mj-lt"/>
                <a:cs typeface="Century Gothic"/>
              </a:rPr>
              <a:t>1</a:t>
            </a:r>
            <a:r>
              <a:rPr sz="2800" dirty="0">
                <a:solidFill>
                  <a:schemeClr val="accent1"/>
                </a:solidFill>
                <a:latin typeface="+mj-lt"/>
                <a:cs typeface="Century Gothic"/>
              </a:rPr>
              <a:t>2</a:t>
            </a:r>
            <a:r>
              <a:rPr sz="2800" spc="-9" dirty="0">
                <a:solidFill>
                  <a:schemeClr val="accent1"/>
                </a:solidFill>
                <a:latin typeface="+mj-lt"/>
                <a:cs typeface="Century Gothic"/>
              </a:rPr>
              <a:t>3</a:t>
            </a:r>
            <a:r>
              <a:rPr sz="2800" spc="-61" dirty="0">
                <a:solidFill>
                  <a:schemeClr val="accent1"/>
                </a:solidFill>
                <a:latin typeface="+mj-lt"/>
                <a:cs typeface="Century Gothic"/>
              </a:rPr>
              <a:t>!</a:t>
            </a:r>
            <a:r>
              <a:rPr sz="2800" spc="-18" dirty="0">
                <a:solidFill>
                  <a:schemeClr val="accent1"/>
                </a:solidFill>
                <a:latin typeface="+mj-lt"/>
                <a:cs typeface="Century Gothic"/>
              </a:rPr>
              <a:t>@</a:t>
            </a:r>
            <a:r>
              <a:rPr sz="2800" spc="45" dirty="0">
                <a:solidFill>
                  <a:schemeClr val="accent1"/>
                </a:solidFill>
                <a:latin typeface="+mj-lt"/>
                <a:cs typeface="Century Gothic"/>
              </a:rPr>
              <a:t>£</a:t>
            </a:r>
            <a:br>
              <a:rPr lang="en-GB" sz="2800" spc="45" dirty="0">
                <a:solidFill>
                  <a:schemeClr val="accent1"/>
                </a:solidFill>
                <a:latin typeface="+mj-lt"/>
                <a:cs typeface="Century Gothic"/>
              </a:rPr>
            </a:br>
            <a:r>
              <a:rPr lang="en-GB" sz="2800" spc="-6" dirty="0">
                <a:solidFill>
                  <a:schemeClr val="accent1"/>
                </a:solidFill>
                <a:cs typeface="Century Gothic"/>
              </a:rPr>
              <a:t>Regular -</a:t>
            </a:r>
            <a:r>
              <a:rPr lang="en-GB" sz="2800" spc="-18" dirty="0">
                <a:solidFill>
                  <a:schemeClr val="accent1"/>
                </a:solidFill>
                <a:cs typeface="Century Gothic"/>
              </a:rPr>
              <a:t> </a:t>
            </a:r>
            <a:r>
              <a:rPr lang="en-GB" sz="2800" spc="-88" dirty="0">
                <a:solidFill>
                  <a:schemeClr val="accent1"/>
                </a:solidFill>
                <a:cs typeface="Century Gothic"/>
              </a:rPr>
              <a:t>A</a:t>
            </a:r>
            <a:r>
              <a:rPr lang="en-GB" sz="2800" spc="12" dirty="0">
                <a:solidFill>
                  <a:schemeClr val="accent1"/>
                </a:solidFill>
                <a:cs typeface="Century Gothic"/>
              </a:rPr>
              <a:t>a</a:t>
            </a:r>
            <a:r>
              <a:rPr lang="en-GB" sz="2800" spc="3" dirty="0">
                <a:solidFill>
                  <a:schemeClr val="accent1"/>
                </a:solidFill>
                <a:cs typeface="Century Gothic"/>
              </a:rPr>
              <a:t>B</a:t>
            </a:r>
            <a:r>
              <a:rPr lang="en-GB" sz="2800" spc="6" dirty="0">
                <a:solidFill>
                  <a:schemeClr val="accent1"/>
                </a:solidFill>
                <a:cs typeface="Century Gothic"/>
              </a:rPr>
              <a:t>b</a:t>
            </a:r>
            <a:r>
              <a:rPr lang="en-GB" sz="2800" spc="-58" dirty="0">
                <a:solidFill>
                  <a:schemeClr val="accent1"/>
                </a:solidFill>
                <a:cs typeface="Century Gothic"/>
              </a:rPr>
              <a:t>C</a:t>
            </a:r>
            <a:r>
              <a:rPr lang="en-GB" sz="2800" spc="-315" dirty="0">
                <a:solidFill>
                  <a:schemeClr val="accent1"/>
                </a:solidFill>
                <a:cs typeface="Century Gothic"/>
              </a:rPr>
              <a:t>c</a:t>
            </a:r>
            <a:r>
              <a:rPr lang="en-GB" sz="2800" spc="-236" dirty="0">
                <a:solidFill>
                  <a:schemeClr val="accent1"/>
                </a:solidFill>
                <a:cs typeface="Century Gothic"/>
              </a:rPr>
              <a:t>1</a:t>
            </a:r>
            <a:r>
              <a:rPr lang="en-GB" sz="2800" dirty="0">
                <a:solidFill>
                  <a:schemeClr val="accent1"/>
                </a:solidFill>
                <a:cs typeface="Century Gothic"/>
              </a:rPr>
              <a:t>2</a:t>
            </a:r>
            <a:r>
              <a:rPr lang="en-GB" sz="2800" spc="-9" dirty="0">
                <a:solidFill>
                  <a:schemeClr val="accent1"/>
                </a:solidFill>
                <a:cs typeface="Century Gothic"/>
              </a:rPr>
              <a:t>3</a:t>
            </a:r>
            <a:r>
              <a:rPr lang="en-GB" sz="2800" spc="-61" dirty="0">
                <a:solidFill>
                  <a:schemeClr val="accent1"/>
                </a:solidFill>
                <a:cs typeface="Century Gothic"/>
              </a:rPr>
              <a:t>!</a:t>
            </a:r>
            <a:r>
              <a:rPr lang="en-GB" sz="2800" spc="-18" dirty="0">
                <a:solidFill>
                  <a:schemeClr val="accent1"/>
                </a:solidFill>
                <a:cs typeface="Century Gothic"/>
              </a:rPr>
              <a:t>@</a:t>
            </a:r>
            <a:r>
              <a:rPr lang="en-GB" sz="2800" spc="45" dirty="0">
                <a:solidFill>
                  <a:schemeClr val="accent1"/>
                </a:solidFill>
                <a:cs typeface="Century Gothic"/>
              </a:rPr>
              <a:t>£</a:t>
            </a:r>
            <a:br>
              <a:rPr lang="en-GB" sz="2800" spc="45" dirty="0">
                <a:solidFill>
                  <a:schemeClr val="accent1"/>
                </a:solidFill>
                <a:latin typeface="+mj-lt"/>
                <a:cs typeface="Century Gothic"/>
              </a:rPr>
            </a:br>
            <a:r>
              <a:rPr lang="en-GB" sz="2800" b="1" spc="-6" dirty="0">
                <a:solidFill>
                  <a:schemeClr val="accent1"/>
                </a:solidFill>
                <a:cs typeface="Century Gothic"/>
              </a:rPr>
              <a:t>Bold -</a:t>
            </a:r>
            <a:r>
              <a:rPr lang="en-GB" sz="2800" b="1" spc="-18" dirty="0">
                <a:solidFill>
                  <a:schemeClr val="accent1"/>
                </a:solidFill>
                <a:cs typeface="Century Gothic"/>
              </a:rPr>
              <a:t> </a:t>
            </a:r>
            <a:r>
              <a:rPr lang="en-GB" sz="2800" b="1" spc="-88" dirty="0">
                <a:solidFill>
                  <a:schemeClr val="accent1"/>
                </a:solidFill>
                <a:cs typeface="Century Gothic"/>
              </a:rPr>
              <a:t>A</a:t>
            </a:r>
            <a:r>
              <a:rPr lang="en-GB" sz="2800" b="1" spc="12" dirty="0">
                <a:solidFill>
                  <a:schemeClr val="accent1"/>
                </a:solidFill>
                <a:cs typeface="Century Gothic"/>
              </a:rPr>
              <a:t>a</a:t>
            </a:r>
            <a:r>
              <a:rPr lang="en-GB" sz="2800" b="1" spc="3" dirty="0">
                <a:solidFill>
                  <a:schemeClr val="accent1"/>
                </a:solidFill>
                <a:cs typeface="Century Gothic"/>
              </a:rPr>
              <a:t>B</a:t>
            </a:r>
            <a:r>
              <a:rPr lang="en-GB" sz="2800" b="1" spc="6" dirty="0">
                <a:solidFill>
                  <a:schemeClr val="accent1"/>
                </a:solidFill>
                <a:cs typeface="Century Gothic"/>
              </a:rPr>
              <a:t>b</a:t>
            </a:r>
            <a:r>
              <a:rPr lang="en-GB" sz="2800" b="1" spc="-58" dirty="0">
                <a:solidFill>
                  <a:schemeClr val="accent1"/>
                </a:solidFill>
                <a:cs typeface="Century Gothic"/>
              </a:rPr>
              <a:t>C</a:t>
            </a:r>
            <a:r>
              <a:rPr lang="en-GB" sz="2800" b="1" spc="-315" dirty="0">
                <a:solidFill>
                  <a:schemeClr val="accent1"/>
                </a:solidFill>
                <a:cs typeface="Century Gothic"/>
              </a:rPr>
              <a:t>c</a:t>
            </a:r>
            <a:r>
              <a:rPr lang="en-GB" sz="2800" b="1" spc="-236" dirty="0">
                <a:solidFill>
                  <a:schemeClr val="accent1"/>
                </a:solidFill>
                <a:cs typeface="Century Gothic"/>
              </a:rPr>
              <a:t>1</a:t>
            </a:r>
            <a:r>
              <a:rPr lang="en-GB" sz="2800" b="1" dirty="0">
                <a:solidFill>
                  <a:schemeClr val="accent1"/>
                </a:solidFill>
                <a:cs typeface="Century Gothic"/>
              </a:rPr>
              <a:t>2</a:t>
            </a:r>
            <a:r>
              <a:rPr lang="en-GB" sz="2800" b="1" spc="-9" dirty="0">
                <a:solidFill>
                  <a:schemeClr val="accent1"/>
                </a:solidFill>
                <a:cs typeface="Century Gothic"/>
              </a:rPr>
              <a:t>3</a:t>
            </a:r>
            <a:r>
              <a:rPr lang="en-GB" sz="2800" b="1" spc="-61" dirty="0">
                <a:solidFill>
                  <a:schemeClr val="accent1"/>
                </a:solidFill>
                <a:cs typeface="Century Gothic"/>
              </a:rPr>
              <a:t>!</a:t>
            </a:r>
            <a:r>
              <a:rPr lang="en-GB" sz="2800" b="1" spc="-18" dirty="0">
                <a:solidFill>
                  <a:schemeClr val="accent1"/>
                </a:solidFill>
                <a:cs typeface="Century Gothic"/>
              </a:rPr>
              <a:t>@</a:t>
            </a:r>
            <a:r>
              <a:rPr lang="en-GB" sz="2800" b="1" spc="45" dirty="0">
                <a:solidFill>
                  <a:schemeClr val="accent1"/>
                </a:solidFill>
                <a:cs typeface="Century Gothic"/>
              </a:rPr>
              <a:t>£</a:t>
            </a:r>
            <a:endParaRPr lang="en-GB" sz="2800" b="1" dirty="0">
              <a:solidFill>
                <a:schemeClr val="accent1"/>
              </a:solidFill>
              <a:cs typeface="Century Gothic"/>
            </a:endParaRPr>
          </a:p>
          <a:p>
            <a:pPr algn="ctr">
              <a:spcBef>
                <a:spcPts val="1398"/>
              </a:spcBef>
              <a:tabLst>
                <a:tab pos="1494048" algn="l"/>
              </a:tabLst>
            </a:pPr>
            <a:endParaRPr lang="en-GB" sz="2800" dirty="0">
              <a:solidFill>
                <a:schemeClr val="accent1"/>
              </a:solidFill>
              <a:cs typeface="Century Gothic"/>
            </a:endParaRPr>
          </a:p>
        </p:txBody>
      </p:sp>
      <p:pic>
        <p:nvPicPr>
          <p:cNvPr id="13" name="Graphic 12" descr="BT Wholesale lockup logo">
            <a:extLst>
              <a:ext uri="{FF2B5EF4-FFF2-40B4-BE49-F238E27FC236}">
                <a16:creationId xmlns:a16="http://schemas.microsoft.com/office/drawing/2014/main" id="{27449258-7F31-F78A-C26D-A2010BB480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6620-C06D-7260-58D1-2D7A3037F48E}"/>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86774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5B8B6-C8A9-E8A0-6AD4-F94C9B64DBA8}"/>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02863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261DB-71D9-5897-5A3C-FA9E22EA8846}"/>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2495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6F51-8D4F-1744-D8EF-C239C9B692D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475BB43-0EAB-784D-68E3-3D5F62B530EE}"/>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a:t>
            </a:r>
          </a:p>
        </p:txBody>
      </p:sp>
      <p:sp>
        <p:nvSpPr>
          <p:cNvPr id="4" name="Text Placeholder 3">
            <a:extLst>
              <a:ext uri="{FF2B5EF4-FFF2-40B4-BE49-F238E27FC236}">
                <a16:creationId xmlns:a16="http://schemas.microsoft.com/office/drawing/2014/main" id="{945222A7-2ED3-8DDE-B5CD-FAE99C314C8D}"/>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85742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CBC3A-78EE-1B20-9521-D2E4FF7A7219}"/>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48C11BC-F33E-FCAF-FE0F-278FB20A0322}"/>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6B1BB99-8A49-421D-92FD-33655AF7BA5C}"/>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350198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95D47C-1463-E682-7699-FE99E8B4A44E}"/>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7578465-2142-BD60-19E8-DC01607CB822}"/>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
        <p:nvSpPr>
          <p:cNvPr id="2" name="Title 1">
            <a:extLst>
              <a:ext uri="{FF2B5EF4-FFF2-40B4-BE49-F238E27FC236}">
                <a16:creationId xmlns:a16="http://schemas.microsoft.com/office/drawing/2014/main" id="{CE58E974-17F6-3FBA-8849-3B6BF109316F}"/>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427589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577B8-4057-48AD-2FF8-B53CF2D6F55E}"/>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144426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6BB2-549D-BC83-1B3A-41CD7830905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5CCFD5E-1793-7579-0FEE-5C624641287D}"/>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763F964E-49BB-BD77-8F62-CED4C2F0C4D6}"/>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12657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17C30-A08B-F504-457A-59F1899D131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8754E6F-EB4D-306D-82CC-5697DA7A16E7}"/>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38D55443-18C5-60D5-595C-36066D33309B}"/>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217063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descr="Placeholder for a new image">
            <a:extLst>
              <a:ext uri="{FF2B5EF4-FFF2-40B4-BE49-F238E27FC236}">
                <a16:creationId xmlns:a16="http://schemas.microsoft.com/office/drawing/2014/main" id="{892A1295-BAF1-FDEC-0C1A-3A0CC239C5A7}"/>
              </a:ext>
            </a:extLst>
          </p:cNvPr>
          <p:cNvSpPr>
            <a:spLocks noGrp="1"/>
          </p:cNvSpPr>
          <p:nvPr>
            <p:ph type="pic" sz="quarter" idx="13"/>
          </p:nvPr>
        </p:nvSpPr>
        <p:spPr/>
        <p:txBody>
          <a:bodyPr/>
          <a:lstStyle/>
          <a:p>
            <a:endParaRPr lang="en-GB"/>
          </a:p>
        </p:txBody>
      </p:sp>
      <p:sp>
        <p:nvSpPr>
          <p:cNvPr id="3" name="Text Placeholder 2">
            <a:extLst>
              <a:ext uri="{FF2B5EF4-FFF2-40B4-BE49-F238E27FC236}">
                <a16:creationId xmlns:a16="http://schemas.microsoft.com/office/drawing/2014/main" id="{DBE844D2-3C4C-0791-D217-4670D712A6EB}"/>
              </a:ext>
            </a:extLst>
          </p:cNvPr>
          <p:cNvSpPr>
            <a:spLocks noGrp="1"/>
          </p:cNvSpPr>
          <p:nvPr>
            <p:ph type="body" sz="quarter" idx="11"/>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2" name="Title 1">
            <a:extLst>
              <a:ext uri="{FF2B5EF4-FFF2-40B4-BE49-F238E27FC236}">
                <a16:creationId xmlns:a16="http://schemas.microsoft.com/office/drawing/2014/main" id="{495D9327-076E-130D-E5E3-7F83D14E9CB5}"/>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69133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a:spLocks noGrp="1"/>
          </p:cNvSpPr>
          <p:nvPr>
            <p:ph type="title"/>
          </p:nvPr>
        </p:nvSpPr>
        <p:spPr/>
        <p:txBody>
          <a:bodyPr/>
          <a:lstStyle/>
          <a:p>
            <a:r>
              <a:rPr lang="en-GB" dirty="0"/>
              <a:t>Our colours</a:t>
            </a:r>
          </a:p>
        </p:txBody>
      </p:sp>
      <p:sp>
        <p:nvSpPr>
          <p:cNvPr id="14" name="Text Placeholder 13">
            <a:extLst>
              <a:ext uri="{FF2B5EF4-FFF2-40B4-BE49-F238E27FC236}">
                <a16:creationId xmlns:a16="http://schemas.microsoft.com/office/drawing/2014/main" id="{B88B3005-2A44-6BC8-3120-D0A77CF43173}"/>
              </a:ext>
            </a:extLst>
          </p:cNvPr>
          <p:cNvSpPr>
            <a:spLocks noGrp="1"/>
          </p:cNvSpPr>
          <p:nvPr>
            <p:ph type="body" sz="quarter" idx="10"/>
          </p:nvPr>
        </p:nvSpPr>
        <p:spPr/>
        <p:txBody>
          <a:bodyPr/>
          <a:lstStyle/>
          <a:p>
            <a:r>
              <a:rPr lang="en-GB" dirty="0"/>
              <a:t>Our presentations should follow our core colour guidelines. We should have a balance of white and Indigo, backed up by our energy colours; pink, coral and turquoise. Black can be </a:t>
            </a:r>
            <a:r>
              <a:rPr lang="en-GB"/>
              <a:t>used for main body copy.</a:t>
            </a:r>
            <a:endParaRPr lang="en-GB" dirty="0"/>
          </a:p>
          <a:p>
            <a:endParaRPr lang="en-GB" dirty="0"/>
          </a:p>
          <a:p>
            <a:r>
              <a:rPr lang="en-GB" dirty="0"/>
              <a:t>These colours are available in our Theme Colour palette.</a:t>
            </a:r>
          </a:p>
          <a:p>
            <a:endParaRPr lang="en-GB" dirty="0"/>
          </a:p>
          <a:p>
            <a:r>
              <a:rPr lang="en-GB" dirty="0"/>
              <a:t>We also have RAG (Red, Amber, Green) colours if you need to show positive or negative changes in data, or highlight any risk assessment.</a:t>
            </a:r>
          </a:p>
          <a:p>
            <a:endParaRPr lang="en-US" dirty="0"/>
          </a:p>
        </p:txBody>
      </p:sp>
      <p:sp>
        <p:nvSpPr>
          <p:cNvPr id="17" name="object 6">
            <a:extLst>
              <a:ext uri="{FF2B5EF4-FFF2-40B4-BE49-F238E27FC236}">
                <a16:creationId xmlns:a16="http://schemas.microsoft.com/office/drawing/2014/main" id="{514FF374-FF77-442F-9CE3-D5825E2A15ED}"/>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BT Curve Headline" panose="020B0603020203020204" pitchFamily="34" charset="0"/>
                <a:cs typeface="BT Curve Headline" panose="020B0603020203020204" pitchFamily="34" charset="0"/>
              </a:rPr>
              <a:pPr marL="23104" defTabSz="554492">
                <a:spcBef>
                  <a:spcPts val="61"/>
                </a:spcBef>
              </a:pPr>
              <a:t>4</a:t>
            </a:fld>
            <a:endParaRPr sz="1001" kern="0" dirty="0">
              <a:solidFill>
                <a:srgbClr val="5B15C1"/>
              </a:solidFill>
              <a:latin typeface="BT Curve Headline" panose="020B0603020203020204" pitchFamily="34" charset="0"/>
              <a:cs typeface="BT Curve Headline" panose="020B0603020203020204" pitchFamily="34" charset="0"/>
            </a:endParaRPr>
          </a:p>
        </p:txBody>
      </p:sp>
      <p:sp>
        <p:nvSpPr>
          <p:cNvPr id="21" name="Rectangle 20" descr="Rectangle showing the colour BT Indigo">
            <a:extLst>
              <a:ext uri="{FF2B5EF4-FFF2-40B4-BE49-F238E27FC236}">
                <a16:creationId xmlns:a16="http://schemas.microsoft.com/office/drawing/2014/main" id="{31031FE9-2683-0240-43D0-B6563737F6F1}"/>
              </a:ext>
            </a:extLst>
          </p:cNvPr>
          <p:cNvSpPr/>
          <p:nvPr/>
        </p:nvSpPr>
        <p:spPr>
          <a:xfrm>
            <a:off x="5116337" y="31"/>
            <a:ext cx="3056114" cy="45928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2" name="Rectangle 21" descr="Rectangle showing the colour white">
            <a:extLst>
              <a:ext uri="{FF2B5EF4-FFF2-40B4-BE49-F238E27FC236}">
                <a16:creationId xmlns:a16="http://schemas.microsoft.com/office/drawing/2014/main" id="{117A6011-CBEC-F534-65C8-E6B6BC422E01}"/>
              </a:ext>
            </a:extLst>
          </p:cNvPr>
          <p:cNvSpPr/>
          <p:nvPr/>
        </p:nvSpPr>
        <p:spPr>
          <a:xfrm>
            <a:off x="8172451" y="31"/>
            <a:ext cx="3056114" cy="4592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12" name="Rectangle 11" descr="Rectangle showing the colour black">
            <a:extLst>
              <a:ext uri="{FF2B5EF4-FFF2-40B4-BE49-F238E27FC236}">
                <a16:creationId xmlns:a16="http://schemas.microsoft.com/office/drawing/2014/main" id="{8C1BFE65-0470-24CA-7F35-7979A4F2DA8D}"/>
              </a:ext>
            </a:extLst>
          </p:cNvPr>
          <p:cNvSpPr/>
          <p:nvPr/>
        </p:nvSpPr>
        <p:spPr>
          <a:xfrm>
            <a:off x="11488825" y="16"/>
            <a:ext cx="709950" cy="459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0" name="Rectangle 19" descr="Rectangle showing the colour pink">
            <a:extLst>
              <a:ext uri="{FF2B5EF4-FFF2-40B4-BE49-F238E27FC236}">
                <a16:creationId xmlns:a16="http://schemas.microsoft.com/office/drawing/2014/main" id="{48B8927B-067C-58E9-2BCD-28FA70927EC9}"/>
              </a:ext>
            </a:extLst>
          </p:cNvPr>
          <p:cNvSpPr/>
          <p:nvPr/>
        </p:nvSpPr>
        <p:spPr>
          <a:xfrm>
            <a:off x="5116338" y="4592881"/>
            <a:ext cx="7082437" cy="757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19" name="Rectangle 18" descr="Rectangle showing the colour coral">
            <a:extLst>
              <a:ext uri="{FF2B5EF4-FFF2-40B4-BE49-F238E27FC236}">
                <a16:creationId xmlns:a16="http://schemas.microsoft.com/office/drawing/2014/main" id="{F8117E9A-8C02-7FBD-BD3E-5DBD3BC1A833}"/>
              </a:ext>
            </a:extLst>
          </p:cNvPr>
          <p:cNvSpPr/>
          <p:nvPr/>
        </p:nvSpPr>
        <p:spPr>
          <a:xfrm>
            <a:off x="5116338" y="5347911"/>
            <a:ext cx="7082437" cy="757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18" name="Rectangle 17" descr="Rectangle showing the colour turquoise">
            <a:extLst>
              <a:ext uri="{FF2B5EF4-FFF2-40B4-BE49-F238E27FC236}">
                <a16:creationId xmlns:a16="http://schemas.microsoft.com/office/drawing/2014/main" id="{1108BA1C-4B21-DF7C-64DA-C73D1CDECDD7}"/>
              </a:ext>
            </a:extLst>
          </p:cNvPr>
          <p:cNvSpPr/>
          <p:nvPr/>
        </p:nvSpPr>
        <p:spPr>
          <a:xfrm>
            <a:off x="5116338" y="6100594"/>
            <a:ext cx="7082437" cy="757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2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889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Tables</a:t>
            </a:r>
          </a:p>
        </p:txBody>
      </p:sp>
      <p:sp>
        <p:nvSpPr>
          <p:cNvPr id="11" name="Text Placeholder 10">
            <a:extLst>
              <a:ext uri="{FF2B5EF4-FFF2-40B4-BE49-F238E27FC236}">
                <a16:creationId xmlns:a16="http://schemas.microsoft.com/office/drawing/2014/main" id="{E4F6963E-D73A-D2A7-C33A-F893948214D7}"/>
              </a:ext>
            </a:extLst>
          </p:cNvPr>
          <p:cNvSpPr>
            <a:spLocks noGrp="1"/>
          </p:cNvSpPr>
          <p:nvPr>
            <p:ph type="body" sz="quarter" idx="10"/>
          </p:nvPr>
        </p:nvSpPr>
        <p:spPr/>
        <p:txBody>
          <a:bodyPr/>
          <a:lstStyle/>
          <a:p>
            <a:pPr lvl="0"/>
            <a:r>
              <a:rPr lang="en-GB" dirty="0">
                <a:solidFill>
                  <a:srgbClr val="000000"/>
                </a:solidFill>
              </a:rPr>
              <a:t>We’ve created a table for you to use, just copy and paste it from this page.</a:t>
            </a:r>
          </a:p>
          <a:p>
            <a:pPr lvl="0"/>
            <a:endParaRPr lang="en-GB" dirty="0">
              <a:solidFill>
                <a:srgbClr val="000000"/>
              </a:solidFill>
            </a:endParaRPr>
          </a:p>
          <a:p>
            <a:r>
              <a:rPr lang="en-GB" dirty="0"/>
              <a:t>Add or delete rows/columns as needed. Highlight a column or a row, click with the right mouse button to display the shortcut menu, hold on the arrow next to insert and choose from the available options. </a:t>
            </a:r>
          </a:p>
          <a:p>
            <a:pPr lvl="0"/>
            <a:endParaRPr lang="en-GB" dirty="0">
              <a:solidFill>
                <a:srgbClr val="5514B4"/>
              </a:solidFill>
            </a:endParaRPr>
          </a:p>
        </p:txBody>
      </p:sp>
      <p:graphicFrame>
        <p:nvGraphicFramePr>
          <p:cNvPr id="4" name="object 4" descr="Example of a BT branded table"/>
          <p:cNvGraphicFramePr>
            <a:graphicFrameLocks noGrp="1"/>
          </p:cNvGraphicFramePr>
          <p:nvPr>
            <p:extLst>
              <p:ext uri="{D42A27DB-BD31-4B8C-83A1-F6EECF244321}">
                <p14:modId xmlns:p14="http://schemas.microsoft.com/office/powerpoint/2010/main" val="3695984793"/>
              </p:ext>
            </p:extLst>
          </p:nvPr>
        </p:nvGraphicFramePr>
        <p:xfrm>
          <a:off x="4095786" y="1683667"/>
          <a:ext cx="7683071" cy="3023157"/>
        </p:xfrm>
        <a:graphic>
          <a:graphicData uri="http://schemas.openxmlformats.org/drawingml/2006/table">
            <a:tbl>
              <a:tblPr firstRow="1" bandRow="1">
                <a:tableStyleId>{2D5ABB26-0587-4C30-8999-92F81FD0307C}</a:tableStyleId>
              </a:tblPr>
              <a:tblGrid>
                <a:gridCol w="2052995">
                  <a:extLst>
                    <a:ext uri="{9D8B030D-6E8A-4147-A177-3AD203B41FA5}">
                      <a16:colId xmlns:a16="http://schemas.microsoft.com/office/drawing/2014/main" val="20000"/>
                    </a:ext>
                  </a:extLst>
                </a:gridCol>
                <a:gridCol w="1744504">
                  <a:extLst>
                    <a:ext uri="{9D8B030D-6E8A-4147-A177-3AD203B41FA5}">
                      <a16:colId xmlns:a16="http://schemas.microsoft.com/office/drawing/2014/main" val="20001"/>
                    </a:ext>
                  </a:extLst>
                </a:gridCol>
                <a:gridCol w="1943257">
                  <a:extLst>
                    <a:ext uri="{9D8B030D-6E8A-4147-A177-3AD203B41FA5}">
                      <a16:colId xmlns:a16="http://schemas.microsoft.com/office/drawing/2014/main" val="20002"/>
                    </a:ext>
                  </a:extLst>
                </a:gridCol>
                <a:gridCol w="1942315">
                  <a:extLst>
                    <a:ext uri="{9D8B030D-6E8A-4147-A177-3AD203B41FA5}">
                      <a16:colId xmlns:a16="http://schemas.microsoft.com/office/drawing/2014/main" val="20003"/>
                    </a:ext>
                  </a:extLst>
                </a:gridCol>
              </a:tblGrid>
              <a:tr h="534465">
                <a:tc>
                  <a:txBody>
                    <a:bodyPr/>
                    <a:lstStyle/>
                    <a:p>
                      <a:pPr>
                        <a:lnSpc>
                          <a:spcPct val="100000"/>
                        </a:lnSpc>
                      </a:pPr>
                      <a:endParaRPr lang="en-GB" sz="1700" b="0" dirty="0">
                        <a:latin typeface="BT Curve Headline" panose="020B0603020203020204" pitchFamily="34" charset="0"/>
                        <a:cs typeface="BT Curve Headline" panose="020B0603020203020204" pitchFamily="34" charset="0"/>
                      </a:endParaRPr>
                    </a:p>
                  </a:txBody>
                  <a:tcPr marL="0" marR="0" marT="0" marB="0">
                    <a:lnB w="38100" cap="flat" cmpd="sng" algn="ctr">
                      <a:solidFill>
                        <a:schemeClr val="accent2"/>
                      </a:solidFill>
                      <a:prstDash val="solid"/>
                      <a:round/>
                      <a:headEnd type="none" w="med" len="med"/>
                      <a:tailEnd type="none" w="med" len="med"/>
                    </a:lnB>
                  </a:tcPr>
                </a:tc>
                <a:tc>
                  <a:txBody>
                    <a:bodyPr/>
                    <a:lstStyle/>
                    <a:p>
                      <a:pPr marR="259715" algn="ctr">
                        <a:lnSpc>
                          <a:spcPct val="100000"/>
                        </a:lnSpc>
                        <a:spcBef>
                          <a:spcPts val="40"/>
                        </a:spcBef>
                      </a:pPr>
                      <a:r>
                        <a:rPr sz="1700" b="0" dirty="0">
                          <a:solidFill>
                            <a:srgbClr val="5413B4"/>
                          </a:solidFill>
                          <a:latin typeface="BT Curve Headline" panose="020B0603020203020204" pitchFamily="34" charset="0"/>
                          <a:cs typeface="BT Curve Headline" panose="020B0603020203020204" pitchFamily="34" charset="0"/>
                        </a:rPr>
                        <a:t>lorem</a:t>
                      </a:r>
                      <a:r>
                        <a:rPr sz="1700" b="0" spc="50" dirty="0">
                          <a:solidFill>
                            <a:srgbClr val="5413B4"/>
                          </a:solidFill>
                          <a:latin typeface="BT Curve Headline" panose="020B0603020203020204" pitchFamily="34" charset="0"/>
                          <a:cs typeface="BT Curve Headline" panose="020B0603020203020204" pitchFamily="34" charset="0"/>
                        </a:rPr>
                        <a:t> </a:t>
                      </a:r>
                      <a:r>
                        <a:rPr sz="1700" b="0" spc="-10" dirty="0">
                          <a:solidFill>
                            <a:srgbClr val="5413B4"/>
                          </a:solidFill>
                          <a:latin typeface="BT Curve Headline" panose="020B0603020203020204" pitchFamily="34" charset="0"/>
                          <a:cs typeface="BT Curve Headline" panose="020B0603020203020204" pitchFamily="34" charset="0"/>
                        </a:rPr>
                        <a:t>Ipsum</a:t>
                      </a:r>
                      <a:endParaRPr sz="1700" b="0" dirty="0">
                        <a:latin typeface="BT Curve Headline" panose="020B0603020203020204" pitchFamily="34" charset="0"/>
                        <a:cs typeface="BT Curve Headline" panose="020B0603020203020204" pitchFamily="34" charset="0"/>
                      </a:endParaRPr>
                    </a:p>
                  </a:txBody>
                  <a:tcPr marL="0" marR="0" marT="3080" marB="0">
                    <a:lnB w="38100" cap="flat" cmpd="sng" algn="ctr">
                      <a:solidFill>
                        <a:schemeClr val="accent2"/>
                      </a:solidFill>
                      <a:prstDash val="solid"/>
                      <a:round/>
                      <a:headEnd type="none" w="med" len="med"/>
                      <a:tailEnd type="none" w="med" len="med"/>
                    </a:lnB>
                  </a:tcPr>
                </a:tc>
                <a:tc>
                  <a:txBody>
                    <a:bodyPr/>
                    <a:lstStyle/>
                    <a:p>
                      <a:pPr algn="ctr">
                        <a:lnSpc>
                          <a:spcPct val="100000"/>
                        </a:lnSpc>
                        <a:spcBef>
                          <a:spcPts val="40"/>
                        </a:spcBef>
                      </a:pPr>
                      <a:r>
                        <a:rPr sz="1700" b="0" dirty="0">
                          <a:solidFill>
                            <a:srgbClr val="5413B4"/>
                          </a:solidFill>
                          <a:latin typeface="BT Curve Headline" panose="020B0603020203020204" pitchFamily="34" charset="0"/>
                          <a:cs typeface="BT Curve Headline" panose="020B0603020203020204" pitchFamily="34" charset="0"/>
                        </a:rPr>
                        <a:t>lorem</a:t>
                      </a:r>
                      <a:r>
                        <a:rPr sz="1700" b="0" spc="50" dirty="0">
                          <a:solidFill>
                            <a:srgbClr val="5413B4"/>
                          </a:solidFill>
                          <a:latin typeface="BT Curve Headline" panose="020B0603020203020204" pitchFamily="34" charset="0"/>
                          <a:cs typeface="BT Curve Headline" panose="020B0603020203020204" pitchFamily="34" charset="0"/>
                        </a:rPr>
                        <a:t> </a:t>
                      </a:r>
                      <a:r>
                        <a:rPr sz="1700" b="0" spc="-10" dirty="0">
                          <a:solidFill>
                            <a:srgbClr val="5413B4"/>
                          </a:solidFill>
                          <a:latin typeface="BT Curve Headline" panose="020B0603020203020204" pitchFamily="34" charset="0"/>
                          <a:cs typeface="BT Curve Headline" panose="020B0603020203020204" pitchFamily="34" charset="0"/>
                        </a:rPr>
                        <a:t>Ipsum</a:t>
                      </a:r>
                      <a:endParaRPr sz="1700" b="0" dirty="0">
                        <a:latin typeface="BT Curve Headline" panose="020B0603020203020204" pitchFamily="34" charset="0"/>
                        <a:cs typeface="BT Curve Headline" panose="020B0603020203020204" pitchFamily="34" charset="0"/>
                      </a:endParaRPr>
                    </a:p>
                  </a:txBody>
                  <a:tcPr marL="0" marR="0" marT="3080" marB="0">
                    <a:lnB w="38100" cap="flat" cmpd="sng" algn="ctr">
                      <a:solidFill>
                        <a:schemeClr val="accent2"/>
                      </a:solidFill>
                      <a:prstDash val="solid"/>
                      <a:round/>
                      <a:headEnd type="none" w="med" len="med"/>
                      <a:tailEnd type="none" w="med" len="med"/>
                    </a:lnB>
                  </a:tcPr>
                </a:tc>
                <a:tc>
                  <a:txBody>
                    <a:bodyPr/>
                    <a:lstStyle/>
                    <a:p>
                      <a:pPr marL="1270" algn="ctr">
                        <a:lnSpc>
                          <a:spcPct val="100000"/>
                        </a:lnSpc>
                        <a:spcBef>
                          <a:spcPts val="40"/>
                        </a:spcBef>
                      </a:pPr>
                      <a:r>
                        <a:rPr sz="1700" b="0" dirty="0">
                          <a:solidFill>
                            <a:srgbClr val="5413B4"/>
                          </a:solidFill>
                          <a:latin typeface="BT Curve Headline" panose="020B0603020203020204" pitchFamily="34" charset="0"/>
                          <a:cs typeface="BT Curve Headline" panose="020B0603020203020204" pitchFamily="34" charset="0"/>
                        </a:rPr>
                        <a:t>lorem</a:t>
                      </a:r>
                      <a:r>
                        <a:rPr sz="1700" b="0" spc="50" dirty="0">
                          <a:solidFill>
                            <a:srgbClr val="5413B4"/>
                          </a:solidFill>
                          <a:latin typeface="BT Curve Headline" panose="020B0603020203020204" pitchFamily="34" charset="0"/>
                          <a:cs typeface="BT Curve Headline" panose="020B0603020203020204" pitchFamily="34" charset="0"/>
                        </a:rPr>
                        <a:t> </a:t>
                      </a:r>
                      <a:r>
                        <a:rPr sz="1700" b="0" spc="-10" dirty="0">
                          <a:solidFill>
                            <a:srgbClr val="5413B4"/>
                          </a:solidFill>
                          <a:latin typeface="BT Curve Headline" panose="020B0603020203020204" pitchFamily="34" charset="0"/>
                          <a:cs typeface="BT Curve Headline" panose="020B0603020203020204" pitchFamily="34" charset="0"/>
                        </a:rPr>
                        <a:t>Ipsum</a:t>
                      </a:r>
                      <a:endParaRPr sz="1700" b="0" dirty="0">
                        <a:latin typeface="BT Curve Headline" panose="020B0603020203020204" pitchFamily="34" charset="0"/>
                        <a:cs typeface="BT Curve Headline" panose="020B0603020203020204" pitchFamily="34" charset="0"/>
                      </a:endParaRPr>
                    </a:p>
                  </a:txBody>
                  <a:tcPr marL="0" marR="0" marT="3080" marB="0">
                    <a:lnB w="381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000"/>
                  </a:ext>
                </a:extLst>
              </a:tr>
              <a:tr h="622173">
                <a:tc>
                  <a:txBody>
                    <a:bodyPr/>
                    <a:lstStyle/>
                    <a:p>
                      <a:pPr marL="214629" indent="0" algn="l" defTabSz="554500" rtl="0" eaLnBrk="1" latinLnBrk="0" hangingPunct="1">
                        <a:lnSpc>
                          <a:spcPct val="100000"/>
                        </a:lnSpc>
                      </a:pPr>
                      <a:r>
                        <a:rPr lang="en-GB" sz="1700" b="0" kern="1200" dirty="0">
                          <a:solidFill>
                            <a:srgbClr val="5413B4"/>
                          </a:solidFill>
                          <a:latin typeface="BT Curve Headline" panose="020B0603020203020204" pitchFamily="34" charset="0"/>
                          <a:ea typeface="+mn-ea"/>
                          <a:cs typeface="BT Curve Headline" panose="020B0603020203020204" pitchFamily="34" charset="0"/>
                        </a:rPr>
                        <a:t>Lorem Ipsum</a:t>
                      </a:r>
                    </a:p>
                  </a:txBody>
                  <a:tcPr marL="0" marR="0" marT="1155" marB="0" anchor="ctr">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extLst>
                  <a:ext uri="{0D108BD9-81ED-4DB2-BD59-A6C34878D82A}">
                    <a16:rowId xmlns:a16="http://schemas.microsoft.com/office/drawing/2014/main" val="10001"/>
                  </a:ext>
                </a:extLst>
              </a:tr>
              <a:tr h="622173">
                <a:tc>
                  <a:txBody>
                    <a:bodyPr/>
                    <a:lstStyle/>
                    <a:p>
                      <a:pPr marL="214629">
                        <a:lnSpc>
                          <a:spcPct val="100000"/>
                        </a:lnSpc>
                      </a:pPr>
                      <a:r>
                        <a:rPr lang="en-GB" sz="1700" b="0">
                          <a:solidFill>
                            <a:srgbClr val="5413B4"/>
                          </a:solidFill>
                          <a:latin typeface="BT Curve Headline" panose="020B0603020203020204" pitchFamily="34" charset="0"/>
                          <a:cs typeface="BT Curve Headline" panose="020B0603020203020204" pitchFamily="34" charset="0"/>
                        </a:rPr>
                        <a:t>Lorem</a:t>
                      </a:r>
                      <a:r>
                        <a:rPr lang="en-GB" sz="1700" b="0" spc="30">
                          <a:solidFill>
                            <a:srgbClr val="5413B4"/>
                          </a:solidFill>
                          <a:latin typeface="BT Curve Headline" panose="020B0603020203020204" pitchFamily="34" charset="0"/>
                          <a:cs typeface="BT Curve Headline" panose="020B0603020203020204" pitchFamily="34" charset="0"/>
                        </a:rPr>
                        <a:t> </a:t>
                      </a:r>
                      <a:r>
                        <a:rPr lang="en-GB" sz="1700" b="0" spc="-20" dirty="0">
                          <a:solidFill>
                            <a:srgbClr val="5413B4"/>
                          </a:solidFill>
                          <a:latin typeface="BT Curve Headline" panose="020B0603020203020204" pitchFamily="34" charset="0"/>
                          <a:cs typeface="BT Curve Headline" panose="020B0603020203020204" pitchFamily="34" charset="0"/>
                        </a:rPr>
                        <a:t>Ipsum</a:t>
                      </a:r>
                      <a:endParaRPr lang="en-GB" sz="1700" b="0" dirty="0">
                        <a:latin typeface="BT Curve Headline" panose="020B0603020203020204" pitchFamily="34" charset="0"/>
                        <a:cs typeface="BT Curve Headline" panose="020B0603020203020204" pitchFamily="34" charset="0"/>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2"/>
                  </a:ext>
                </a:extLst>
              </a:tr>
              <a:tr h="622173">
                <a:tc>
                  <a:txBody>
                    <a:bodyPr/>
                    <a:lstStyle/>
                    <a:p>
                      <a:pPr marL="214629">
                        <a:lnSpc>
                          <a:spcPct val="100000"/>
                        </a:lnSpc>
                      </a:pPr>
                      <a:r>
                        <a:rPr lang="en-GB" sz="1700" b="0" dirty="0">
                          <a:solidFill>
                            <a:srgbClr val="5413B4"/>
                          </a:solidFill>
                          <a:latin typeface="BT Curve Headline" panose="020B0603020203020204" pitchFamily="34" charset="0"/>
                          <a:cs typeface="BT Curve Headline" panose="020B0603020203020204" pitchFamily="34" charset="0"/>
                        </a:rPr>
                        <a:t>Lorem</a:t>
                      </a:r>
                      <a:r>
                        <a:rPr lang="en-GB" sz="1700" b="0" spc="30" dirty="0">
                          <a:solidFill>
                            <a:srgbClr val="5413B4"/>
                          </a:solidFill>
                          <a:latin typeface="BT Curve Headline" panose="020B0603020203020204" pitchFamily="34" charset="0"/>
                          <a:cs typeface="BT Curve Headline" panose="020B0603020203020204" pitchFamily="34" charset="0"/>
                        </a:rPr>
                        <a:t> </a:t>
                      </a:r>
                      <a:r>
                        <a:rPr lang="en-GB" sz="1700" b="0" spc="-20" dirty="0">
                          <a:solidFill>
                            <a:srgbClr val="5413B4"/>
                          </a:solidFill>
                          <a:latin typeface="BT Curve Headline" panose="020B0603020203020204" pitchFamily="34" charset="0"/>
                          <a:cs typeface="BT Curve Headline" panose="020B0603020203020204" pitchFamily="34" charset="0"/>
                        </a:rPr>
                        <a:t>Ipsum</a:t>
                      </a:r>
                      <a:endParaRPr lang="en-GB" sz="1700" b="0" dirty="0">
                        <a:latin typeface="BT Curve Headline" panose="020B0603020203020204" pitchFamily="34" charset="0"/>
                        <a:cs typeface="BT Curve Headline" panose="020B0603020203020204" pitchFamily="34" charset="0"/>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3"/>
                  </a:ext>
                </a:extLst>
              </a:tr>
              <a:tr h="622173">
                <a:tc>
                  <a:txBody>
                    <a:bodyPr/>
                    <a:lstStyle/>
                    <a:p>
                      <a:pPr marL="214629">
                        <a:lnSpc>
                          <a:spcPct val="100000"/>
                        </a:lnSpc>
                      </a:pPr>
                      <a:r>
                        <a:rPr lang="en-GB" sz="1700" b="0" dirty="0">
                          <a:solidFill>
                            <a:srgbClr val="5413B4"/>
                          </a:solidFill>
                          <a:latin typeface="BT Curve Headline" panose="020B0603020203020204" pitchFamily="34" charset="0"/>
                          <a:cs typeface="BT Curve Headline" panose="020B0603020203020204" pitchFamily="34" charset="0"/>
                        </a:rPr>
                        <a:t>Lorem</a:t>
                      </a:r>
                      <a:r>
                        <a:rPr lang="en-GB" sz="1700" b="0" spc="30" dirty="0">
                          <a:solidFill>
                            <a:srgbClr val="5413B4"/>
                          </a:solidFill>
                          <a:latin typeface="BT Curve Headline" panose="020B0603020203020204" pitchFamily="34" charset="0"/>
                          <a:cs typeface="BT Curve Headline" panose="020B0603020203020204" pitchFamily="34" charset="0"/>
                        </a:rPr>
                        <a:t> </a:t>
                      </a:r>
                      <a:r>
                        <a:rPr lang="en-GB" sz="1700" b="0" spc="-20" dirty="0">
                          <a:solidFill>
                            <a:srgbClr val="5413B4"/>
                          </a:solidFill>
                          <a:latin typeface="BT Curve Headline" panose="020B0603020203020204" pitchFamily="34" charset="0"/>
                          <a:cs typeface="BT Curve Headline" panose="020B0603020203020204" pitchFamily="34" charset="0"/>
                        </a:rPr>
                        <a:t>Ipsum</a:t>
                      </a:r>
                      <a:endParaRPr lang="en-GB" sz="1700" b="0" dirty="0">
                        <a:latin typeface="BT Curve Headline" panose="020B0603020203020204" pitchFamily="34" charset="0"/>
                        <a:cs typeface="BT Curve Headline" panose="020B0603020203020204" pitchFamily="34" charset="0"/>
                      </a:endParaRPr>
                    </a:p>
                  </a:txBody>
                  <a:tcPr marL="0" marR="0" marT="1155" marB="0" anchor="ctr">
                    <a:lnT w="19050">
                      <a:solidFill>
                        <a:srgbClr val="C7C8CA"/>
                      </a:solidFill>
                      <a:prstDash val="solid"/>
                    </a:lnT>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R="260985"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tcPr>
                </a:tc>
                <a:tc>
                  <a:txBody>
                    <a:bodyPr/>
                    <a:lstStyle/>
                    <a:p>
                      <a:pPr>
                        <a:lnSpc>
                          <a:spcPct val="100000"/>
                        </a:lnSpc>
                        <a:spcBef>
                          <a:spcPts val="15"/>
                        </a:spcBef>
                      </a:pPr>
                      <a:endParaRPr sz="1700" b="0" dirty="0">
                        <a:latin typeface="BT Curve Headline" panose="020B0603020203020204" pitchFamily="34" charset="0"/>
                        <a:cs typeface="BT Curve Headline" panose="020B0603020203020204" pitchFamily="34" charset="0"/>
                      </a:endParaRPr>
                    </a:p>
                    <a:p>
                      <a:pPr marL="1270" algn="ctr">
                        <a:lnSpc>
                          <a:spcPct val="100000"/>
                        </a:lnSpc>
                      </a:pPr>
                      <a:r>
                        <a:rPr sz="1700" b="0" dirty="0">
                          <a:solidFill>
                            <a:srgbClr val="231F20"/>
                          </a:solidFill>
                          <a:latin typeface="BT Curve Headline" panose="020B0603020203020204" pitchFamily="34" charset="0"/>
                          <a:cs typeface="BT Curve Headline" panose="020B0603020203020204" pitchFamily="34" charset="0"/>
                        </a:rPr>
                        <a:t>X</a:t>
                      </a:r>
                      <a:endParaRPr sz="1700" b="0" dirty="0">
                        <a:latin typeface="BT Curve Headline" panose="020B0603020203020204" pitchFamily="34" charset="0"/>
                        <a:cs typeface="BT Curve Headline" panose="020B0603020203020204" pitchFamily="34" charset="0"/>
                      </a:endParaRPr>
                    </a:p>
                  </a:txBody>
                  <a:tcPr marL="0" marR="0" marT="1155" marB="0">
                    <a:lnT w="19050">
                      <a:solidFill>
                        <a:srgbClr val="C7C8CA"/>
                      </a:solidFill>
                      <a:prstDash val="solid"/>
                    </a:lnT>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p:txBody>
          <a:bodyPr/>
          <a:lstStyle/>
          <a:p>
            <a:r>
              <a:rPr lang="en-GB" dirty="0"/>
              <a:t>The following examples are shown as a guide to help you create your own charts, graphs and diagrams</a:t>
            </a:r>
          </a:p>
        </p:txBody>
      </p:sp>
      <p:pic>
        <p:nvPicPr>
          <p:cNvPr id="11" name="Graphic 10" descr="BT Wholesale lockup logo">
            <a:extLst>
              <a:ext uri="{FF2B5EF4-FFF2-40B4-BE49-F238E27FC236}">
                <a16:creationId xmlns:a16="http://schemas.microsoft.com/office/drawing/2014/main" id="{6DD7D0E6-BEE6-7C9B-6886-D80D475436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6" name="Text Placeholder 5">
            <a:extLst>
              <a:ext uri="{FF2B5EF4-FFF2-40B4-BE49-F238E27FC236}">
                <a16:creationId xmlns:a16="http://schemas.microsoft.com/office/drawing/2014/main" id="{4EC3122D-02F3-2DF9-9A94-E44DB7C5701C}"/>
              </a:ext>
            </a:extLst>
          </p:cNvPr>
          <p:cNvSpPr>
            <a:spLocks noGrp="1"/>
          </p:cNvSpPr>
          <p:nvPr>
            <p:ph type="body" sz="quarter" idx="10"/>
          </p:nvPr>
        </p:nvSpPr>
        <p:spPr/>
        <p:txBody>
          <a:bodyPr/>
          <a:lstStyle/>
          <a:p>
            <a:r>
              <a:rPr lang="en-GB" dirty="0">
                <a:solidFill>
                  <a:srgbClr val="000000"/>
                </a:solidFill>
              </a:rPr>
              <a:t>These should appear in monochrome.</a:t>
            </a:r>
            <a:br>
              <a:rPr lang="en-GB" dirty="0">
                <a:solidFill>
                  <a:srgbClr val="000000"/>
                </a:solidFill>
              </a:rPr>
            </a:br>
            <a:br>
              <a:rPr lang="en-GB" dirty="0">
                <a:solidFill>
                  <a:srgbClr val="000000"/>
                </a:solidFill>
              </a:rPr>
            </a:br>
            <a:r>
              <a:rPr lang="en-GB" dirty="0"/>
              <a:t>Go to the </a:t>
            </a:r>
            <a:r>
              <a:rPr lang="en-GB" b="1" dirty="0"/>
              <a:t>Insert</a:t>
            </a:r>
            <a:r>
              <a:rPr lang="en-GB" dirty="0"/>
              <a:t> tab and pick </a:t>
            </a:r>
            <a:r>
              <a:rPr lang="en-GB" b="1" dirty="0"/>
              <a:t>Chart</a:t>
            </a:r>
          </a:p>
          <a:p>
            <a:endParaRPr lang="en-GB" dirty="0"/>
          </a:p>
          <a:p>
            <a:r>
              <a:rPr lang="en-GB" dirty="0"/>
              <a:t>Choose the type of chat you need from the options</a:t>
            </a:r>
          </a:p>
          <a:p>
            <a:endParaRPr lang="en-GB" dirty="0"/>
          </a:p>
          <a:p>
            <a:r>
              <a:rPr lang="en-GB" dirty="0"/>
              <a:t>Select the chart and go to the </a:t>
            </a:r>
            <a:r>
              <a:rPr lang="en-GB" b="1" dirty="0"/>
              <a:t>Chart Design </a:t>
            </a:r>
            <a:r>
              <a:rPr lang="en-GB" dirty="0"/>
              <a:t>tab</a:t>
            </a:r>
          </a:p>
          <a:p>
            <a:endParaRPr lang="en-GB" dirty="0"/>
          </a:p>
          <a:p>
            <a:r>
              <a:rPr lang="en-GB" dirty="0"/>
              <a:t>Select </a:t>
            </a:r>
            <a:r>
              <a:rPr lang="en-GB" b="1" dirty="0"/>
              <a:t>Change Colours </a:t>
            </a:r>
            <a:r>
              <a:rPr lang="en-GB" dirty="0"/>
              <a:t>and choose Monochrome </a:t>
            </a:r>
          </a:p>
          <a:p>
            <a:endParaRPr lang="en-GB" dirty="0"/>
          </a:p>
          <a:p>
            <a:endParaRPr lang="en-GB" dirty="0"/>
          </a:p>
          <a:p>
            <a:endParaRPr lang="en-GB" dirty="0"/>
          </a:p>
          <a:p>
            <a:pPr lvl="0"/>
            <a:endParaRPr lang="en-GB" dirty="0">
              <a:solidFill>
                <a:srgbClr val="000000"/>
              </a:solidFill>
            </a:endParaRPr>
          </a:p>
          <a:p>
            <a:pPr lvl="0"/>
            <a:endParaRPr lang="en-GB" dirty="0">
              <a:solidFill>
                <a:srgbClr val="000000"/>
              </a:solidFill>
            </a:endParaRPr>
          </a:p>
          <a:p>
            <a:endParaRPr lang="en-US" dirty="0"/>
          </a:p>
        </p:txBody>
      </p:sp>
      <p:graphicFrame>
        <p:nvGraphicFramePr>
          <p:cNvPr id="8" name="Chart 7" descr="BT Indigo monochrome chart">
            <a:extLst>
              <a:ext uri="{FF2B5EF4-FFF2-40B4-BE49-F238E27FC236}">
                <a16:creationId xmlns:a16="http://schemas.microsoft.com/office/drawing/2014/main" id="{9FF42B1A-2C3E-6FF0-3530-2042D4093368}"/>
              </a:ext>
            </a:extLst>
          </p:cNvPr>
          <p:cNvGraphicFramePr/>
          <p:nvPr/>
        </p:nvGraphicFramePr>
        <p:xfrm>
          <a:off x="4848403" y="1519097"/>
          <a:ext cx="6661821" cy="40816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5" name="Text Placeholder 4">
            <a:extLst>
              <a:ext uri="{FF2B5EF4-FFF2-40B4-BE49-F238E27FC236}">
                <a16:creationId xmlns:a16="http://schemas.microsoft.com/office/drawing/2014/main" id="{12EA712C-9242-C63C-2C90-96ABB5A04451}"/>
              </a:ext>
            </a:extLst>
          </p:cNvPr>
          <p:cNvSpPr>
            <a:spLocks noGrp="1"/>
          </p:cNvSpPr>
          <p:nvPr>
            <p:ph type="body" sz="quarter" idx="10"/>
          </p:nvPr>
        </p:nvSpPr>
        <p:spPr/>
        <p:txBody>
          <a:bodyPr/>
          <a:lstStyle/>
          <a:p>
            <a:pPr marL="7701">
              <a:spcBef>
                <a:spcPts val="773"/>
              </a:spcBef>
            </a:pPr>
            <a:r>
              <a:rPr lang="en-GB" dirty="0">
                <a:solidFill>
                  <a:schemeClr val="tx1"/>
                </a:solidFill>
              </a:rPr>
              <a:t>If</a:t>
            </a:r>
            <a:r>
              <a:rPr lang="en-GB" spc="-30" dirty="0">
                <a:solidFill>
                  <a:schemeClr val="tx1"/>
                </a:solidFill>
              </a:rPr>
              <a:t> </a:t>
            </a:r>
            <a:r>
              <a:rPr lang="en-GB" spc="-33" dirty="0">
                <a:solidFill>
                  <a:schemeClr val="tx1"/>
                </a:solidFill>
              </a:rPr>
              <a:t>you’ve</a:t>
            </a:r>
            <a:r>
              <a:rPr lang="en-GB" spc="-24" dirty="0">
                <a:solidFill>
                  <a:schemeClr val="tx1"/>
                </a:solidFill>
              </a:rPr>
              <a:t> </a:t>
            </a:r>
            <a:r>
              <a:rPr lang="en-GB" dirty="0">
                <a:solidFill>
                  <a:schemeClr val="tx1"/>
                </a:solidFill>
              </a:rPr>
              <a:t>got</a:t>
            </a:r>
            <a:r>
              <a:rPr lang="en-GB" spc="-24" dirty="0">
                <a:solidFill>
                  <a:schemeClr val="tx1"/>
                </a:solidFill>
              </a:rPr>
              <a:t> </a:t>
            </a:r>
            <a:r>
              <a:rPr lang="en-GB" dirty="0">
                <a:solidFill>
                  <a:schemeClr val="tx1"/>
                </a:solidFill>
              </a:rPr>
              <a:t>multiple</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throughout</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could</a:t>
            </a:r>
            <a:r>
              <a:rPr lang="en-GB" spc="-24" dirty="0">
                <a:solidFill>
                  <a:schemeClr val="tx1"/>
                </a:solidFill>
              </a:rPr>
              <a:t> </a:t>
            </a:r>
            <a:r>
              <a:rPr lang="en-GB" dirty="0">
                <a:solidFill>
                  <a:schemeClr val="tx1"/>
                </a:solidFill>
              </a:rPr>
              <a:t>also</a:t>
            </a:r>
            <a:r>
              <a:rPr lang="en-GB" spc="-24" dirty="0">
                <a:solidFill>
                  <a:schemeClr val="tx1"/>
                </a:solidFill>
              </a:rPr>
              <a:t> </a:t>
            </a:r>
            <a:r>
              <a:rPr lang="en-GB" dirty="0">
                <a:solidFill>
                  <a:schemeClr val="tx1"/>
                </a:solidFill>
              </a:rPr>
              <a:t>use</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other</a:t>
            </a:r>
            <a:r>
              <a:rPr lang="en-GB" spc="-24" dirty="0">
                <a:solidFill>
                  <a:schemeClr val="tx1"/>
                </a:solidFill>
              </a:rPr>
              <a:t> </a:t>
            </a:r>
            <a:r>
              <a:rPr lang="en-GB" dirty="0">
                <a:solidFill>
                  <a:schemeClr val="tx1"/>
                </a:solidFill>
              </a:rPr>
              <a:t>tints</a:t>
            </a:r>
            <a:r>
              <a:rPr lang="en-GB" spc="-24" dirty="0">
                <a:solidFill>
                  <a:schemeClr val="tx1"/>
                </a:solidFill>
              </a:rPr>
              <a:t> </a:t>
            </a:r>
            <a:r>
              <a:rPr lang="en-GB" dirty="0">
                <a:solidFill>
                  <a:schemeClr val="tx1"/>
                </a:solidFill>
              </a:rPr>
              <a:t>in</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colour</a:t>
            </a:r>
            <a:r>
              <a:rPr lang="en-GB" spc="-21" dirty="0">
                <a:solidFill>
                  <a:schemeClr val="tx1"/>
                </a:solidFill>
              </a:rPr>
              <a:t> </a:t>
            </a:r>
            <a:r>
              <a:rPr lang="en-GB" spc="-6" dirty="0">
                <a:solidFill>
                  <a:schemeClr val="tx1"/>
                </a:solidFill>
              </a:rPr>
              <a:t>palette</a:t>
            </a:r>
          </a:p>
          <a:p>
            <a:pPr marL="7701">
              <a:spcBef>
                <a:spcPts val="773"/>
              </a:spcBef>
            </a:pPr>
            <a:endParaRPr lang="en-GB" dirty="0">
              <a:solidFill>
                <a:schemeClr val="tx1"/>
              </a:solidFill>
            </a:endParaRPr>
          </a:p>
          <a:p>
            <a:pPr marL="7701">
              <a:spcBef>
                <a:spcPts val="719"/>
              </a:spcBef>
            </a:pPr>
            <a:r>
              <a:rPr lang="en-GB" dirty="0">
                <a:solidFill>
                  <a:schemeClr val="tx1"/>
                </a:solidFill>
              </a:rPr>
              <a:t>So</a:t>
            </a:r>
            <a:r>
              <a:rPr lang="en-GB" spc="-27" dirty="0">
                <a:solidFill>
                  <a:schemeClr val="tx1"/>
                </a:solidFill>
              </a:rPr>
              <a:t> </a:t>
            </a:r>
            <a:r>
              <a:rPr lang="en-GB" dirty="0">
                <a:solidFill>
                  <a:schemeClr val="tx1"/>
                </a:solidFill>
              </a:rPr>
              <a:t>not</a:t>
            </a:r>
            <a:r>
              <a:rPr lang="en-GB" spc="-24" dirty="0">
                <a:solidFill>
                  <a:schemeClr val="tx1"/>
                </a:solidFill>
              </a:rPr>
              <a:t> </a:t>
            </a:r>
            <a:r>
              <a:rPr lang="en-GB" dirty="0">
                <a:solidFill>
                  <a:schemeClr val="tx1"/>
                </a:solidFill>
              </a:rPr>
              <a:t>everything</a:t>
            </a:r>
            <a:r>
              <a:rPr lang="en-GB" spc="-24" dirty="0">
                <a:solidFill>
                  <a:schemeClr val="tx1"/>
                </a:solidFill>
              </a:rPr>
              <a:t> </a:t>
            </a:r>
            <a:r>
              <a:rPr lang="en-GB" dirty="0">
                <a:solidFill>
                  <a:schemeClr val="tx1"/>
                </a:solidFill>
              </a:rPr>
              <a:t>is</a:t>
            </a:r>
            <a:r>
              <a:rPr lang="en-GB" spc="-24" dirty="0">
                <a:solidFill>
                  <a:schemeClr val="tx1"/>
                </a:solidFill>
              </a:rPr>
              <a:t> </a:t>
            </a:r>
            <a:r>
              <a:rPr lang="en-GB" dirty="0">
                <a:solidFill>
                  <a:schemeClr val="tx1"/>
                </a:solidFill>
              </a:rPr>
              <a:t>indigo</a:t>
            </a:r>
            <a:r>
              <a:rPr lang="en-GB" spc="-27" dirty="0">
                <a:solidFill>
                  <a:schemeClr val="tx1"/>
                </a:solidFill>
              </a:rPr>
              <a:t> </a:t>
            </a:r>
            <a:r>
              <a:rPr lang="en-GB" dirty="0">
                <a:solidFill>
                  <a:schemeClr val="tx1"/>
                </a:solidFill>
              </a:rPr>
              <a:t>if</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need</a:t>
            </a:r>
            <a:r>
              <a:rPr lang="en-GB" spc="-24" dirty="0">
                <a:solidFill>
                  <a:schemeClr val="tx1"/>
                </a:solidFill>
              </a:rPr>
              <a:t> </a:t>
            </a:r>
            <a:r>
              <a:rPr lang="en-GB" dirty="0">
                <a:solidFill>
                  <a:schemeClr val="tx1"/>
                </a:solidFill>
              </a:rPr>
              <a:t>to</a:t>
            </a:r>
            <a:r>
              <a:rPr lang="en-GB" spc="-27" dirty="0">
                <a:solidFill>
                  <a:schemeClr val="tx1"/>
                </a:solidFill>
              </a:rPr>
              <a:t> </a:t>
            </a:r>
            <a:r>
              <a:rPr lang="en-GB" spc="-6" dirty="0">
                <a:solidFill>
                  <a:schemeClr val="tx1"/>
                </a:solidFill>
              </a:rPr>
              <a:t>create</a:t>
            </a:r>
            <a:r>
              <a:rPr lang="en-GB" spc="-24" dirty="0">
                <a:solidFill>
                  <a:schemeClr val="tx1"/>
                </a:solidFill>
              </a:rPr>
              <a:t> </a:t>
            </a:r>
            <a:r>
              <a:rPr lang="en-GB" dirty="0">
                <a:solidFill>
                  <a:schemeClr val="tx1"/>
                </a:solidFill>
              </a:rPr>
              <a:t>some</a:t>
            </a:r>
            <a:r>
              <a:rPr lang="en-GB" spc="-24" dirty="0">
                <a:solidFill>
                  <a:schemeClr val="tx1"/>
                </a:solidFill>
              </a:rPr>
              <a:t> </a:t>
            </a:r>
            <a:r>
              <a:rPr lang="en-GB" dirty="0">
                <a:solidFill>
                  <a:schemeClr val="tx1"/>
                </a:solidFill>
              </a:rPr>
              <a:t>variation</a:t>
            </a:r>
            <a:r>
              <a:rPr lang="en-GB" spc="-24" dirty="0">
                <a:solidFill>
                  <a:schemeClr val="tx1"/>
                </a:solidFill>
              </a:rPr>
              <a:t> </a:t>
            </a:r>
            <a:r>
              <a:rPr lang="en-GB" dirty="0">
                <a:solidFill>
                  <a:schemeClr val="tx1"/>
                </a:solidFill>
              </a:rPr>
              <a:t>between</a:t>
            </a:r>
            <a:r>
              <a:rPr lang="en-GB" spc="-27" dirty="0">
                <a:solidFill>
                  <a:schemeClr val="tx1"/>
                </a:solidFill>
              </a:rPr>
              <a:t> </a:t>
            </a:r>
            <a:r>
              <a:rPr lang="en-GB" spc="-6" dirty="0">
                <a:solidFill>
                  <a:schemeClr val="tx1"/>
                </a:solidFill>
              </a:rPr>
              <a:t>different</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on</a:t>
            </a:r>
            <a:r>
              <a:rPr lang="en-GB" spc="-24" dirty="0">
                <a:solidFill>
                  <a:schemeClr val="tx1"/>
                </a:solidFill>
              </a:rPr>
              <a:t> </a:t>
            </a:r>
            <a:r>
              <a:rPr lang="en-GB" dirty="0">
                <a:solidFill>
                  <a:schemeClr val="tx1"/>
                </a:solidFill>
              </a:rPr>
              <a:t>the</a:t>
            </a:r>
            <a:r>
              <a:rPr lang="en-GB" spc="-27" dirty="0">
                <a:solidFill>
                  <a:schemeClr val="tx1"/>
                </a:solidFill>
              </a:rPr>
              <a:t> </a:t>
            </a:r>
            <a:r>
              <a:rPr lang="en-GB" dirty="0">
                <a:solidFill>
                  <a:schemeClr val="tx1"/>
                </a:solidFill>
              </a:rPr>
              <a:t>same</a:t>
            </a:r>
            <a:r>
              <a:rPr lang="en-GB" spc="-24" dirty="0">
                <a:solidFill>
                  <a:schemeClr val="tx1"/>
                </a:solidFill>
              </a:rPr>
              <a:t> </a:t>
            </a:r>
            <a:r>
              <a:rPr lang="en-GB" spc="-12" dirty="0">
                <a:solidFill>
                  <a:schemeClr val="tx1"/>
                </a:solidFill>
              </a:rPr>
              <a:t>page.</a:t>
            </a:r>
            <a:endParaRPr lang="en-GB" dirty="0">
              <a:solidFill>
                <a:schemeClr val="tx1"/>
              </a:solidFill>
            </a:endParaRPr>
          </a:p>
          <a:p>
            <a:endParaRPr lang="en-US" dirty="0">
              <a:solidFill>
                <a:schemeClr val="tx1"/>
              </a:solidFill>
            </a:endParaRPr>
          </a:p>
        </p:txBody>
      </p:sp>
      <p:graphicFrame>
        <p:nvGraphicFramePr>
          <p:cNvPr id="8" name="Chart 7" descr="Pink monochrome chart">
            <a:extLst>
              <a:ext uri="{FF2B5EF4-FFF2-40B4-BE49-F238E27FC236}">
                <a16:creationId xmlns:a16="http://schemas.microsoft.com/office/drawing/2014/main" id="{3220BC3F-1F8D-7F2C-8D73-5A4B13013EDA}"/>
              </a:ext>
            </a:extLst>
          </p:cNvPr>
          <p:cNvGraphicFramePr>
            <a:graphicFrameLocks noChangeAspect="1"/>
          </p:cNvGraphicFramePr>
          <p:nvPr/>
        </p:nvGraphicFramePr>
        <p:xfrm>
          <a:off x="5291083" y="1405851"/>
          <a:ext cx="2834922" cy="23847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descr="Coral monochrome chart">
            <a:extLst>
              <a:ext uri="{FF2B5EF4-FFF2-40B4-BE49-F238E27FC236}">
                <a16:creationId xmlns:a16="http://schemas.microsoft.com/office/drawing/2014/main" id="{B726314F-21AE-612B-A573-085806A830E5}"/>
              </a:ext>
            </a:extLst>
          </p:cNvPr>
          <p:cNvGraphicFramePr>
            <a:graphicFrameLocks noChangeAspect="1"/>
          </p:cNvGraphicFramePr>
          <p:nvPr/>
        </p:nvGraphicFramePr>
        <p:xfrm>
          <a:off x="8574922" y="1405851"/>
          <a:ext cx="2834922" cy="23847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descr="Turquoise monochrome chart">
            <a:extLst>
              <a:ext uri="{FF2B5EF4-FFF2-40B4-BE49-F238E27FC236}">
                <a16:creationId xmlns:a16="http://schemas.microsoft.com/office/drawing/2014/main" id="{CAA19480-3AE7-A469-6C3B-19F8D71BA1AF}"/>
              </a:ext>
            </a:extLst>
          </p:cNvPr>
          <p:cNvGraphicFramePr>
            <a:graphicFrameLocks noChangeAspect="1"/>
          </p:cNvGraphicFramePr>
          <p:nvPr/>
        </p:nvGraphicFramePr>
        <p:xfrm>
          <a:off x="5278698" y="4142648"/>
          <a:ext cx="2834922" cy="238474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Example of five column text layout with containers</a:t>
            </a:r>
          </a:p>
        </p:txBody>
      </p:sp>
      <p:grpSp>
        <p:nvGrpSpPr>
          <p:cNvPr id="3" name="object 3">
            <a:extLst>
              <a:ext uri="{C183D7F6-B498-43B3-948B-1728B52AA6E4}">
                <adec:decorative xmlns:adec="http://schemas.microsoft.com/office/drawing/2017/decorative" val="1"/>
              </a:ext>
            </a:extLst>
          </p:cNvPr>
          <p:cNvGrpSpPr/>
          <p:nvPr/>
        </p:nvGrpSpPr>
        <p:grpSpPr>
          <a:xfrm>
            <a:off x="413198" y="3182610"/>
            <a:ext cx="25414" cy="1055838"/>
            <a:chOff x="680607" y="5248357"/>
            <a:chExt cx="41910" cy="1741170"/>
          </a:xfrm>
        </p:grpSpPr>
        <p:sp>
          <p:nvSpPr>
            <p:cNvPr id="4" name="object 4"/>
            <p:cNvSpPr/>
            <p:nvPr/>
          </p:nvSpPr>
          <p:spPr>
            <a:xfrm>
              <a:off x="701549"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5" name="object 5"/>
            <p:cNvSpPr/>
            <p:nvPr/>
          </p:nvSpPr>
          <p:spPr>
            <a:xfrm>
              <a:off x="68060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6" name="object 6">
            <a:extLst>
              <a:ext uri="{C183D7F6-B498-43B3-948B-1728B52AA6E4}">
                <adec:decorative xmlns:adec="http://schemas.microsoft.com/office/drawing/2017/decorative" val="1"/>
              </a:ext>
            </a:extLst>
          </p:cNvPr>
          <p:cNvGrpSpPr/>
          <p:nvPr/>
        </p:nvGrpSpPr>
        <p:grpSpPr>
          <a:xfrm>
            <a:off x="503503" y="4212922"/>
            <a:ext cx="2030427" cy="25414"/>
            <a:chOff x="829527" y="6947432"/>
            <a:chExt cx="3348354" cy="41910"/>
          </a:xfrm>
        </p:grpSpPr>
        <p:sp>
          <p:nvSpPr>
            <p:cNvPr id="7" name="object 7"/>
            <p:cNvSpPr/>
            <p:nvPr/>
          </p:nvSpPr>
          <p:spPr>
            <a:xfrm>
              <a:off x="829527"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8" name="object 8"/>
            <p:cNvSpPr/>
            <p:nvPr/>
          </p:nvSpPr>
          <p:spPr>
            <a:xfrm>
              <a:off x="413599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9" name="object 9">
            <a:extLst>
              <a:ext uri="{C183D7F6-B498-43B3-948B-1728B52AA6E4}">
                <adec:decorative xmlns:adec="http://schemas.microsoft.com/office/drawing/2017/decorative" val="1"/>
              </a:ext>
            </a:extLst>
          </p:cNvPr>
          <p:cNvGrpSpPr/>
          <p:nvPr/>
        </p:nvGrpSpPr>
        <p:grpSpPr>
          <a:xfrm>
            <a:off x="413200" y="2619199"/>
            <a:ext cx="2120916" cy="1532158"/>
            <a:chOff x="680607" y="4319240"/>
            <a:chExt cx="3497579" cy="2526665"/>
          </a:xfrm>
        </p:grpSpPr>
        <p:sp>
          <p:nvSpPr>
            <p:cNvPr id="10" name="object 10"/>
            <p:cNvSpPr/>
            <p:nvPr/>
          </p:nvSpPr>
          <p:spPr>
            <a:xfrm>
              <a:off x="4156941"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11" name="object 11"/>
            <p:cNvPicPr/>
            <p:nvPr/>
          </p:nvPicPr>
          <p:blipFill>
            <a:blip r:embed="rId3" cstate="print"/>
            <a:stretch>
              <a:fillRect/>
            </a:stretch>
          </p:blipFill>
          <p:spPr>
            <a:xfrm>
              <a:off x="680607" y="4319240"/>
              <a:ext cx="3497275" cy="837670"/>
            </a:xfrm>
            <a:prstGeom prst="rect">
              <a:avLst/>
            </a:prstGeom>
          </p:spPr>
        </p:pic>
      </p:grpSp>
      <p:grpSp>
        <p:nvGrpSpPr>
          <p:cNvPr id="12" name="object 12">
            <a:extLst>
              <a:ext uri="{C183D7F6-B498-43B3-948B-1728B52AA6E4}">
                <adec:decorative xmlns:adec="http://schemas.microsoft.com/office/drawing/2017/decorative" val="1"/>
              </a:ext>
            </a:extLst>
          </p:cNvPr>
          <p:cNvGrpSpPr/>
          <p:nvPr/>
        </p:nvGrpSpPr>
        <p:grpSpPr>
          <a:xfrm>
            <a:off x="2724416" y="3182610"/>
            <a:ext cx="25414" cy="1055838"/>
            <a:chOff x="4492009" y="5248357"/>
            <a:chExt cx="41910" cy="1741170"/>
          </a:xfrm>
        </p:grpSpPr>
        <p:sp>
          <p:nvSpPr>
            <p:cNvPr id="13" name="object 13"/>
            <p:cNvSpPr/>
            <p:nvPr/>
          </p:nvSpPr>
          <p:spPr>
            <a:xfrm>
              <a:off x="4512951"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14" name="object 14"/>
            <p:cNvSpPr/>
            <p:nvPr/>
          </p:nvSpPr>
          <p:spPr>
            <a:xfrm>
              <a:off x="449200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15" name="object 15">
            <a:extLst>
              <a:ext uri="{C183D7F6-B498-43B3-948B-1728B52AA6E4}">
                <adec:decorative xmlns:adec="http://schemas.microsoft.com/office/drawing/2017/decorative" val="1"/>
              </a:ext>
            </a:extLst>
          </p:cNvPr>
          <p:cNvGrpSpPr/>
          <p:nvPr/>
        </p:nvGrpSpPr>
        <p:grpSpPr>
          <a:xfrm>
            <a:off x="2814721" y="4212922"/>
            <a:ext cx="2030427" cy="25414"/>
            <a:chOff x="4640929" y="6947432"/>
            <a:chExt cx="3348354" cy="41910"/>
          </a:xfrm>
        </p:grpSpPr>
        <p:sp>
          <p:nvSpPr>
            <p:cNvPr id="16" name="object 16"/>
            <p:cNvSpPr/>
            <p:nvPr/>
          </p:nvSpPr>
          <p:spPr>
            <a:xfrm>
              <a:off x="4640929"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17" name="object 17"/>
            <p:cNvSpPr/>
            <p:nvPr/>
          </p:nvSpPr>
          <p:spPr>
            <a:xfrm>
              <a:off x="7947402"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18" name="object 18">
            <a:extLst>
              <a:ext uri="{C183D7F6-B498-43B3-948B-1728B52AA6E4}">
                <adec:decorative xmlns:adec="http://schemas.microsoft.com/office/drawing/2017/decorative" val="1"/>
              </a:ext>
            </a:extLst>
          </p:cNvPr>
          <p:cNvGrpSpPr/>
          <p:nvPr/>
        </p:nvGrpSpPr>
        <p:grpSpPr>
          <a:xfrm>
            <a:off x="2724417" y="2619199"/>
            <a:ext cx="2120916" cy="1532158"/>
            <a:chOff x="4492009" y="4319240"/>
            <a:chExt cx="3497579" cy="2526665"/>
          </a:xfrm>
        </p:grpSpPr>
        <p:sp>
          <p:nvSpPr>
            <p:cNvPr id="19" name="object 19"/>
            <p:cNvSpPr/>
            <p:nvPr/>
          </p:nvSpPr>
          <p:spPr>
            <a:xfrm>
              <a:off x="7968343"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20" name="object 20"/>
            <p:cNvPicPr/>
            <p:nvPr/>
          </p:nvPicPr>
          <p:blipFill>
            <a:blip r:embed="rId4" cstate="print"/>
            <a:stretch>
              <a:fillRect/>
            </a:stretch>
          </p:blipFill>
          <p:spPr>
            <a:xfrm>
              <a:off x="4492009" y="4319240"/>
              <a:ext cx="3497275" cy="837670"/>
            </a:xfrm>
            <a:prstGeom prst="rect">
              <a:avLst/>
            </a:prstGeom>
          </p:spPr>
        </p:pic>
      </p:grpSp>
      <p:grpSp>
        <p:nvGrpSpPr>
          <p:cNvPr id="21" name="object 21">
            <a:extLst>
              <a:ext uri="{C183D7F6-B498-43B3-948B-1728B52AA6E4}">
                <adec:decorative xmlns:adec="http://schemas.microsoft.com/office/drawing/2017/decorative" val="1"/>
              </a:ext>
            </a:extLst>
          </p:cNvPr>
          <p:cNvGrpSpPr/>
          <p:nvPr/>
        </p:nvGrpSpPr>
        <p:grpSpPr>
          <a:xfrm>
            <a:off x="5035633" y="3182610"/>
            <a:ext cx="25414" cy="1055838"/>
            <a:chOff x="8303411" y="5248357"/>
            <a:chExt cx="41910" cy="1741170"/>
          </a:xfrm>
        </p:grpSpPr>
        <p:sp>
          <p:nvSpPr>
            <p:cNvPr id="22" name="object 22"/>
            <p:cNvSpPr/>
            <p:nvPr/>
          </p:nvSpPr>
          <p:spPr>
            <a:xfrm>
              <a:off x="8324353"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23" name="object 23"/>
            <p:cNvSpPr/>
            <p:nvPr/>
          </p:nvSpPr>
          <p:spPr>
            <a:xfrm>
              <a:off x="8303411"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24" name="object 24">
            <a:extLst>
              <a:ext uri="{C183D7F6-B498-43B3-948B-1728B52AA6E4}">
                <adec:decorative xmlns:adec="http://schemas.microsoft.com/office/drawing/2017/decorative" val="1"/>
              </a:ext>
            </a:extLst>
          </p:cNvPr>
          <p:cNvGrpSpPr/>
          <p:nvPr/>
        </p:nvGrpSpPr>
        <p:grpSpPr>
          <a:xfrm>
            <a:off x="5125939" y="4212922"/>
            <a:ext cx="2030427" cy="25414"/>
            <a:chOff x="8452332" y="6947432"/>
            <a:chExt cx="3348354" cy="41910"/>
          </a:xfrm>
        </p:grpSpPr>
        <p:sp>
          <p:nvSpPr>
            <p:cNvPr id="25" name="object 25"/>
            <p:cNvSpPr/>
            <p:nvPr/>
          </p:nvSpPr>
          <p:spPr>
            <a:xfrm>
              <a:off x="8452332"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26" name="object 26"/>
            <p:cNvSpPr/>
            <p:nvPr/>
          </p:nvSpPr>
          <p:spPr>
            <a:xfrm>
              <a:off x="11758804"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27" name="object 27">
            <a:extLst>
              <a:ext uri="{C183D7F6-B498-43B3-948B-1728B52AA6E4}">
                <adec:decorative xmlns:adec="http://schemas.microsoft.com/office/drawing/2017/decorative" val="1"/>
              </a:ext>
            </a:extLst>
          </p:cNvPr>
          <p:cNvGrpSpPr/>
          <p:nvPr/>
        </p:nvGrpSpPr>
        <p:grpSpPr>
          <a:xfrm>
            <a:off x="5035634" y="2619199"/>
            <a:ext cx="2120916" cy="1532158"/>
            <a:chOff x="8303411" y="4319240"/>
            <a:chExt cx="3497579" cy="2526665"/>
          </a:xfrm>
        </p:grpSpPr>
        <p:sp>
          <p:nvSpPr>
            <p:cNvPr id="28" name="object 28"/>
            <p:cNvSpPr/>
            <p:nvPr/>
          </p:nvSpPr>
          <p:spPr>
            <a:xfrm>
              <a:off x="11779745"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29" name="object 29"/>
            <p:cNvPicPr/>
            <p:nvPr/>
          </p:nvPicPr>
          <p:blipFill>
            <a:blip r:embed="rId4" cstate="print"/>
            <a:stretch>
              <a:fillRect/>
            </a:stretch>
          </p:blipFill>
          <p:spPr>
            <a:xfrm>
              <a:off x="8303411" y="4319240"/>
              <a:ext cx="3497275" cy="837670"/>
            </a:xfrm>
            <a:prstGeom prst="rect">
              <a:avLst/>
            </a:prstGeom>
          </p:spPr>
        </p:pic>
      </p:grpSp>
      <p:grpSp>
        <p:nvGrpSpPr>
          <p:cNvPr id="30" name="object 30">
            <a:extLst>
              <a:ext uri="{C183D7F6-B498-43B3-948B-1728B52AA6E4}">
                <adec:decorative xmlns:adec="http://schemas.microsoft.com/office/drawing/2017/decorative" val="1"/>
              </a:ext>
            </a:extLst>
          </p:cNvPr>
          <p:cNvGrpSpPr/>
          <p:nvPr/>
        </p:nvGrpSpPr>
        <p:grpSpPr>
          <a:xfrm>
            <a:off x="7346852" y="3182610"/>
            <a:ext cx="25414" cy="1055838"/>
            <a:chOff x="12114815" y="5248357"/>
            <a:chExt cx="41910" cy="1741170"/>
          </a:xfrm>
        </p:grpSpPr>
        <p:sp>
          <p:nvSpPr>
            <p:cNvPr id="31" name="object 31"/>
            <p:cNvSpPr/>
            <p:nvPr/>
          </p:nvSpPr>
          <p:spPr>
            <a:xfrm>
              <a:off x="12135757"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32" name="object 32"/>
            <p:cNvSpPr/>
            <p:nvPr/>
          </p:nvSpPr>
          <p:spPr>
            <a:xfrm>
              <a:off x="12114815"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33" name="object 33">
            <a:extLst>
              <a:ext uri="{C183D7F6-B498-43B3-948B-1728B52AA6E4}">
                <adec:decorative xmlns:adec="http://schemas.microsoft.com/office/drawing/2017/decorative" val="1"/>
              </a:ext>
            </a:extLst>
          </p:cNvPr>
          <p:cNvGrpSpPr/>
          <p:nvPr/>
        </p:nvGrpSpPr>
        <p:grpSpPr>
          <a:xfrm>
            <a:off x="7437157" y="4212922"/>
            <a:ext cx="2030427" cy="25414"/>
            <a:chOff x="12263735" y="6947432"/>
            <a:chExt cx="3348354" cy="41910"/>
          </a:xfrm>
        </p:grpSpPr>
        <p:sp>
          <p:nvSpPr>
            <p:cNvPr id="34" name="object 34"/>
            <p:cNvSpPr/>
            <p:nvPr/>
          </p:nvSpPr>
          <p:spPr>
            <a:xfrm>
              <a:off x="12263735"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35" name="object 35"/>
            <p:cNvSpPr/>
            <p:nvPr/>
          </p:nvSpPr>
          <p:spPr>
            <a:xfrm>
              <a:off x="15570208"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36" name="object 36">
            <a:extLst>
              <a:ext uri="{C183D7F6-B498-43B3-948B-1728B52AA6E4}">
                <adec:decorative xmlns:adec="http://schemas.microsoft.com/office/drawing/2017/decorative" val="1"/>
              </a:ext>
            </a:extLst>
          </p:cNvPr>
          <p:cNvGrpSpPr/>
          <p:nvPr/>
        </p:nvGrpSpPr>
        <p:grpSpPr>
          <a:xfrm>
            <a:off x="7346852" y="2619199"/>
            <a:ext cx="2120916" cy="1532158"/>
            <a:chOff x="12114814" y="4319240"/>
            <a:chExt cx="3497579" cy="2526665"/>
          </a:xfrm>
        </p:grpSpPr>
        <p:sp>
          <p:nvSpPr>
            <p:cNvPr id="37" name="object 37"/>
            <p:cNvSpPr/>
            <p:nvPr/>
          </p:nvSpPr>
          <p:spPr>
            <a:xfrm>
              <a:off x="15591149"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38" name="object 38"/>
            <p:cNvPicPr/>
            <p:nvPr/>
          </p:nvPicPr>
          <p:blipFill>
            <a:blip r:embed="rId3" cstate="print"/>
            <a:stretch>
              <a:fillRect/>
            </a:stretch>
          </p:blipFill>
          <p:spPr>
            <a:xfrm>
              <a:off x="12114814" y="4319240"/>
              <a:ext cx="3497275" cy="837670"/>
            </a:xfrm>
            <a:prstGeom prst="rect">
              <a:avLst/>
            </a:prstGeom>
          </p:spPr>
        </p:pic>
      </p:grpSp>
      <p:grpSp>
        <p:nvGrpSpPr>
          <p:cNvPr id="39" name="object 39">
            <a:extLst>
              <a:ext uri="{C183D7F6-B498-43B3-948B-1728B52AA6E4}">
                <adec:decorative xmlns:adec="http://schemas.microsoft.com/office/drawing/2017/decorative" val="1"/>
              </a:ext>
            </a:extLst>
          </p:cNvPr>
          <p:cNvGrpSpPr/>
          <p:nvPr/>
        </p:nvGrpSpPr>
        <p:grpSpPr>
          <a:xfrm>
            <a:off x="9658069" y="3182610"/>
            <a:ext cx="25414" cy="1055838"/>
            <a:chOff x="15926217" y="5248357"/>
            <a:chExt cx="41910" cy="1741170"/>
          </a:xfrm>
        </p:grpSpPr>
        <p:sp>
          <p:nvSpPr>
            <p:cNvPr id="40" name="object 40"/>
            <p:cNvSpPr/>
            <p:nvPr/>
          </p:nvSpPr>
          <p:spPr>
            <a:xfrm>
              <a:off x="15947158"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41" name="object 41"/>
            <p:cNvSpPr/>
            <p:nvPr/>
          </p:nvSpPr>
          <p:spPr>
            <a:xfrm>
              <a:off x="1592621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42" name="object 42">
            <a:extLst>
              <a:ext uri="{C183D7F6-B498-43B3-948B-1728B52AA6E4}">
                <adec:decorative xmlns:adec="http://schemas.microsoft.com/office/drawing/2017/decorative" val="1"/>
              </a:ext>
            </a:extLst>
          </p:cNvPr>
          <p:cNvGrpSpPr/>
          <p:nvPr/>
        </p:nvGrpSpPr>
        <p:grpSpPr>
          <a:xfrm>
            <a:off x="9748375" y="4212922"/>
            <a:ext cx="2030427" cy="25414"/>
            <a:chOff x="16075138" y="6947432"/>
            <a:chExt cx="3348354" cy="41910"/>
          </a:xfrm>
        </p:grpSpPr>
        <p:sp>
          <p:nvSpPr>
            <p:cNvPr id="43" name="object 43"/>
            <p:cNvSpPr/>
            <p:nvPr/>
          </p:nvSpPr>
          <p:spPr>
            <a:xfrm>
              <a:off x="16075138"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sp>
          <p:nvSpPr>
            <p:cNvPr id="44" name="object 44"/>
            <p:cNvSpPr/>
            <p:nvPr/>
          </p:nvSpPr>
          <p:spPr>
            <a:xfrm>
              <a:off x="19381610"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grpSp>
      <p:grpSp>
        <p:nvGrpSpPr>
          <p:cNvPr id="45" name="object 45">
            <a:extLst>
              <a:ext uri="{C183D7F6-B498-43B3-948B-1728B52AA6E4}">
                <adec:decorative xmlns:adec="http://schemas.microsoft.com/office/drawing/2017/decorative" val="1"/>
              </a:ext>
            </a:extLst>
          </p:cNvPr>
          <p:cNvGrpSpPr/>
          <p:nvPr/>
        </p:nvGrpSpPr>
        <p:grpSpPr>
          <a:xfrm>
            <a:off x="9658070" y="2619199"/>
            <a:ext cx="2120916" cy="1532158"/>
            <a:chOff x="15926217" y="4319240"/>
            <a:chExt cx="3497579" cy="2526665"/>
          </a:xfrm>
        </p:grpSpPr>
        <p:sp>
          <p:nvSpPr>
            <p:cNvPr id="46" name="object 46"/>
            <p:cNvSpPr/>
            <p:nvPr/>
          </p:nvSpPr>
          <p:spPr>
            <a:xfrm>
              <a:off x="19402552"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latin typeface="BT Curve Headline" panose="020B0603020203020204" pitchFamily="34" charset="0"/>
              </a:endParaRPr>
            </a:p>
          </p:txBody>
        </p:sp>
        <p:pic>
          <p:nvPicPr>
            <p:cNvPr id="47" name="object 47"/>
            <p:cNvPicPr/>
            <p:nvPr/>
          </p:nvPicPr>
          <p:blipFill>
            <a:blip r:embed="rId3" cstate="print"/>
            <a:stretch>
              <a:fillRect/>
            </a:stretch>
          </p:blipFill>
          <p:spPr>
            <a:xfrm>
              <a:off x="15926217" y="4319240"/>
              <a:ext cx="3497275" cy="837670"/>
            </a:xfrm>
            <a:prstGeom prst="rect">
              <a:avLst/>
            </a:prstGeom>
          </p:spPr>
        </p:pic>
      </p:grpSp>
      <p:sp>
        <p:nvSpPr>
          <p:cNvPr id="48" name="object 48"/>
          <p:cNvSpPr txBox="1"/>
          <p:nvPr/>
        </p:nvSpPr>
        <p:spPr>
          <a:xfrm>
            <a:off x="595985" y="2704725"/>
            <a:ext cx="1361961" cy="314650"/>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FFFFFF"/>
                </a:solidFill>
                <a:latin typeface="BT Curve Headline" panose="020B0603020203020204" pitchFamily="34" charset="0"/>
                <a:cs typeface="BT Curve Headline" panose="020B0603020203020204" pitchFamily="34" charset="0"/>
              </a:rPr>
              <a:t>Simplicity</a:t>
            </a:r>
            <a:r>
              <a:rPr sz="1001" kern="0" spc="-3"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and</a:t>
            </a:r>
            <a:r>
              <a:rPr sz="1001" kern="0" spc="-3"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market </a:t>
            </a:r>
            <a:r>
              <a:rPr sz="1001" kern="0" dirty="0">
                <a:solidFill>
                  <a:srgbClr val="FFFFFF"/>
                </a:solidFill>
                <a:latin typeface="BT Curve Headline" panose="020B0603020203020204" pitchFamily="34" charset="0"/>
                <a:cs typeface="BT Curve Headline" panose="020B0603020203020204" pitchFamily="34" charset="0"/>
              </a:rPr>
              <a:t>pricing,</a:t>
            </a:r>
            <a:r>
              <a:rPr sz="1001" kern="0" spc="-24"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latest</a:t>
            </a:r>
            <a:r>
              <a:rPr sz="1001" kern="0" spc="-21"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tools</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3" name="object 53"/>
          <p:cNvSpPr txBox="1"/>
          <p:nvPr/>
        </p:nvSpPr>
        <p:spPr>
          <a:xfrm>
            <a:off x="595983" y="3274164"/>
            <a:ext cx="1755494" cy="474886"/>
          </a:xfrm>
          <a:prstGeom prst="rect">
            <a:avLst/>
          </a:prstGeom>
        </p:spPr>
        <p:txBody>
          <a:bodyPr vert="horz" wrap="square" lIns="0" tIns="1155" rIns="0" bIns="0" rtlCol="0">
            <a:spAutoFit/>
          </a:bodyPr>
          <a:lstStyle/>
          <a:p>
            <a:pPr marL="7701" marR="3081" defTabSz="554492">
              <a:lnSpc>
                <a:spcPct val="104099"/>
              </a:lnSpc>
              <a:spcBef>
                <a:spcPts val="9"/>
              </a:spcBef>
            </a:pPr>
            <a:r>
              <a:rPr sz="1001" kern="0" spc="-6" dirty="0">
                <a:solidFill>
                  <a:srgbClr val="231F20"/>
                </a:solidFill>
                <a:latin typeface="BT Curve Headline" panose="020B0603020203020204" pitchFamily="34" charset="0"/>
                <a:cs typeface="BT Curve Headline" panose="020B0603020203020204" pitchFamily="34" charset="0"/>
              </a:rPr>
              <a:t>Subscription</a:t>
            </a:r>
            <a:r>
              <a:rPr sz="1001" kern="0" spc="-18"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price</a:t>
            </a:r>
            <a:r>
              <a:rPr sz="1001" kern="0" spc="-1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including </a:t>
            </a:r>
            <a:r>
              <a:rPr sz="1001" kern="0" spc="-15" dirty="0">
                <a:solidFill>
                  <a:srgbClr val="231F20"/>
                </a:solidFill>
                <a:latin typeface="BT Curve Headline" panose="020B0603020203020204" pitchFamily="34" charset="0"/>
                <a:cs typeface="BT Curve Headline" panose="020B0603020203020204" pitchFamily="34" charset="0"/>
              </a:rPr>
              <a:t>Webex</a:t>
            </a:r>
            <a:r>
              <a:rPr sz="1001" kern="0" spc="-49" dirty="0">
                <a:solidFill>
                  <a:srgbClr val="231F20"/>
                </a:solidFill>
                <a:latin typeface="BT Curve Headline" panose="020B0603020203020204" pitchFamily="34" charset="0"/>
                <a:cs typeface="BT Curve Headline" panose="020B0603020203020204" pitchFamily="34" charset="0"/>
              </a:rPr>
              <a:t> </a:t>
            </a:r>
            <a:r>
              <a:rPr sz="1001" kern="0" spc="-12" dirty="0">
                <a:solidFill>
                  <a:srgbClr val="231F20"/>
                </a:solidFill>
                <a:latin typeface="BT Curve Headline" panose="020B0603020203020204" pitchFamily="34" charset="0"/>
                <a:cs typeface="BT Curve Headline" panose="020B0603020203020204" pitchFamily="34" charset="0"/>
              </a:rPr>
              <a:t>Teams,</a:t>
            </a:r>
            <a:r>
              <a:rPr sz="1001" kern="0" spc="-45"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Audio</a:t>
            </a:r>
            <a:r>
              <a:rPr sz="1001" kern="0" spc="-4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Bridge, </a:t>
            </a:r>
            <a:r>
              <a:rPr sz="1001" kern="0" dirty="0">
                <a:solidFill>
                  <a:srgbClr val="231F20"/>
                </a:solidFill>
                <a:latin typeface="BT Curve Headline" panose="020B0603020203020204" pitchFamily="34" charset="0"/>
                <a:cs typeface="BT Curve Headline" panose="020B0603020203020204" pitchFamily="34" charset="0"/>
              </a:rPr>
              <a:t>CMR,</a:t>
            </a:r>
            <a:r>
              <a:rPr sz="1001" kern="0" spc="-58"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device</a:t>
            </a:r>
            <a:r>
              <a:rPr sz="1001" kern="0" spc="-58"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registrations</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49" name="object 49"/>
          <p:cNvSpPr txBox="1"/>
          <p:nvPr/>
        </p:nvSpPr>
        <p:spPr>
          <a:xfrm>
            <a:off x="2907200" y="2784094"/>
            <a:ext cx="1432813" cy="161404"/>
          </a:xfrm>
          <a:prstGeom prst="rect">
            <a:avLst/>
          </a:prstGeom>
        </p:spPr>
        <p:txBody>
          <a:bodyPr vert="horz" wrap="square" lIns="0" tIns="7316" rIns="0" bIns="0" rtlCol="0">
            <a:spAutoFit/>
          </a:bodyPr>
          <a:lstStyle/>
          <a:p>
            <a:pPr marL="7701" defTabSz="554492">
              <a:spcBef>
                <a:spcPts val="58"/>
              </a:spcBef>
            </a:pPr>
            <a:r>
              <a:rPr sz="1001" kern="0" dirty="0">
                <a:solidFill>
                  <a:srgbClr val="FFFFFF"/>
                </a:solidFill>
                <a:latin typeface="BT Curve Headline" panose="020B0603020203020204" pitchFamily="34" charset="0"/>
                <a:cs typeface="BT Curve Headline" panose="020B0603020203020204" pitchFamily="34" charset="0"/>
              </a:rPr>
              <a:t>Supports</a:t>
            </a:r>
            <a:r>
              <a:rPr sz="1001" kern="0" spc="-24"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market</a:t>
            </a:r>
            <a:r>
              <a:rPr sz="1001" kern="0" spc="-24"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trends</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4" name="object 54"/>
          <p:cNvSpPr txBox="1"/>
          <p:nvPr/>
        </p:nvSpPr>
        <p:spPr>
          <a:xfrm>
            <a:off x="2907200" y="3274164"/>
            <a:ext cx="1258380" cy="630313"/>
          </a:xfrm>
          <a:prstGeom prst="rect">
            <a:avLst/>
          </a:prstGeom>
        </p:spPr>
        <p:txBody>
          <a:bodyPr vert="horz" wrap="square" lIns="0" tIns="1155" rIns="0" bIns="0" rtlCol="0">
            <a:spAutoFit/>
          </a:bodyPr>
          <a:lstStyle/>
          <a:p>
            <a:pPr marL="7701" marR="332700"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VOIP</a:t>
            </a:r>
            <a:r>
              <a:rPr sz="1001" kern="0" spc="-5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included, </a:t>
            </a:r>
            <a:r>
              <a:rPr sz="1001" kern="0" dirty="0">
                <a:solidFill>
                  <a:srgbClr val="231F20"/>
                </a:solidFill>
                <a:latin typeface="BT Curve Headline" panose="020B0603020203020204" pitchFamily="34" charset="0"/>
                <a:cs typeface="BT Curve Headline" panose="020B0603020203020204" pitchFamily="34" charset="0"/>
              </a:rPr>
              <a:t>Cloud</a:t>
            </a:r>
            <a:r>
              <a:rPr sz="1001" kern="0" spc="-49"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first,</a:t>
            </a:r>
            <a:endParaRPr sz="1001" kern="0" dirty="0">
              <a:solidFill>
                <a:sysClr val="windowText" lastClr="000000"/>
              </a:solidFill>
              <a:latin typeface="BT Curve Headline" panose="020B0603020203020204" pitchFamily="34" charset="0"/>
              <a:cs typeface="BT Curve Headline" panose="020B0603020203020204" pitchFamily="34" charset="0"/>
            </a:endParaRPr>
          </a:p>
          <a:p>
            <a:pPr marL="7701" marR="3081" defTabSz="554492">
              <a:lnSpc>
                <a:spcPct val="104099"/>
              </a:lnSpc>
            </a:pPr>
            <a:r>
              <a:rPr sz="1001" kern="0" dirty="0">
                <a:solidFill>
                  <a:srgbClr val="231F20"/>
                </a:solidFill>
                <a:latin typeface="BT Curve Headline" panose="020B0603020203020204" pitchFamily="34" charset="0"/>
                <a:cs typeface="BT Curve Headline" panose="020B0603020203020204" pitchFamily="34" charset="0"/>
              </a:rPr>
              <a:t>On</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Prem</a:t>
            </a:r>
            <a:r>
              <a:rPr sz="1001" kern="0" spc="-27"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Meetings</a:t>
            </a:r>
            <a:r>
              <a:rPr sz="1001" kern="0" spc="-30" dirty="0">
                <a:solidFill>
                  <a:srgbClr val="231F20"/>
                </a:solidFill>
                <a:latin typeface="BT Curve Headline" panose="020B0603020203020204" pitchFamily="34" charset="0"/>
                <a:cs typeface="BT Curve Headline" panose="020B0603020203020204" pitchFamily="34" charset="0"/>
              </a:rPr>
              <a:t> &gt; </a:t>
            </a:r>
            <a:r>
              <a:rPr sz="1001" kern="0" spc="-6" dirty="0">
                <a:solidFill>
                  <a:srgbClr val="231F20"/>
                </a:solidFill>
                <a:latin typeface="BT Curve Headline" panose="020B0603020203020204" pitchFamily="34" charset="0"/>
                <a:cs typeface="BT Curve Headline" panose="020B0603020203020204" pitchFamily="34" charset="0"/>
              </a:rPr>
              <a:t>Cloud</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0" name="object 50"/>
          <p:cNvSpPr txBox="1"/>
          <p:nvPr/>
        </p:nvSpPr>
        <p:spPr>
          <a:xfrm>
            <a:off x="5218419" y="2784094"/>
            <a:ext cx="551407" cy="161404"/>
          </a:xfrm>
          <a:prstGeom prst="rect">
            <a:avLst/>
          </a:prstGeom>
        </p:spPr>
        <p:txBody>
          <a:bodyPr vert="horz" wrap="square" lIns="0" tIns="7316" rIns="0" bIns="0" rtlCol="0">
            <a:spAutoFit/>
          </a:bodyPr>
          <a:lstStyle/>
          <a:p>
            <a:pPr marL="7701" defTabSz="554492">
              <a:spcBef>
                <a:spcPts val="58"/>
              </a:spcBef>
            </a:pPr>
            <a:r>
              <a:rPr sz="1001" kern="0" spc="-6" dirty="0">
                <a:solidFill>
                  <a:srgbClr val="FFFFFF"/>
                </a:solidFill>
                <a:latin typeface="BT Curve Headline" panose="020B0603020203020204" pitchFamily="34" charset="0"/>
                <a:cs typeface="BT Curve Headline" panose="020B0603020203020204" pitchFamily="34" charset="0"/>
              </a:rPr>
              <a:t>Bundling</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5" name="object 55"/>
          <p:cNvSpPr txBox="1"/>
          <p:nvPr/>
        </p:nvSpPr>
        <p:spPr>
          <a:xfrm>
            <a:off x="5218418" y="3274165"/>
            <a:ext cx="1578366" cy="743549"/>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Cisco</a:t>
            </a:r>
            <a:r>
              <a:rPr sz="1001" kern="0" spc="-45"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platform</a:t>
            </a:r>
            <a:r>
              <a:rPr sz="1001" kern="0" spc="-42"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for</a:t>
            </a:r>
            <a:r>
              <a:rPr sz="1001" kern="0" spc="-42"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service </a:t>
            </a:r>
            <a:r>
              <a:rPr sz="1001" kern="0" dirty="0">
                <a:solidFill>
                  <a:srgbClr val="231F20"/>
                </a:solidFill>
                <a:latin typeface="BT Curve Headline" panose="020B0603020203020204" pitchFamily="34" charset="0"/>
                <a:cs typeface="BT Curve Headline" panose="020B0603020203020204" pitchFamily="34" charset="0"/>
              </a:rPr>
              <a:t>based</a:t>
            </a:r>
            <a:r>
              <a:rPr sz="1001" kern="0" spc="-4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solutions;</a:t>
            </a:r>
            <a:endParaRPr sz="1001" kern="0" dirty="0">
              <a:solidFill>
                <a:sysClr val="windowText" lastClr="000000"/>
              </a:solidFill>
              <a:latin typeface="BT Curve Headline" panose="020B0603020203020204" pitchFamily="34" charset="0"/>
              <a:cs typeface="BT Curve Headline" panose="020B0603020203020204" pitchFamily="34" charset="0"/>
            </a:endParaRPr>
          </a:p>
          <a:p>
            <a:pPr marL="7701" marR="69698" defTabSz="554492">
              <a:lnSpc>
                <a:spcPct val="145700"/>
              </a:lnSpc>
            </a:pPr>
            <a:r>
              <a:rPr sz="1001" kern="0" dirty="0">
                <a:solidFill>
                  <a:srgbClr val="231F20"/>
                </a:solidFill>
                <a:latin typeface="BT Curve Headline" panose="020B0603020203020204" pitchFamily="34" charset="0"/>
                <a:cs typeface="BT Curve Headline" panose="020B0603020203020204" pitchFamily="34" charset="0"/>
              </a:rPr>
              <a:t>Calling,</a:t>
            </a:r>
            <a:r>
              <a:rPr sz="1001" kern="0" spc="-33" dirty="0">
                <a:solidFill>
                  <a:srgbClr val="231F20"/>
                </a:solidFill>
                <a:latin typeface="BT Curve Headline" panose="020B0603020203020204" pitchFamily="34" charset="0"/>
                <a:cs typeface="BT Curve Headline" panose="020B0603020203020204" pitchFamily="34" charset="0"/>
              </a:rPr>
              <a:t> </a:t>
            </a:r>
            <a:r>
              <a:rPr sz="1001" kern="0" spc="-15" dirty="0">
                <a:solidFill>
                  <a:srgbClr val="231F20"/>
                </a:solidFill>
                <a:latin typeface="BT Curve Headline" panose="020B0603020203020204" pitchFamily="34" charset="0"/>
                <a:cs typeface="BT Curve Headline" panose="020B0603020203020204" pitchFamily="34" charset="0"/>
              </a:rPr>
              <a:t>Contact</a:t>
            </a:r>
            <a:r>
              <a:rPr sz="1001" kern="0" spc="-30"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Centre. </a:t>
            </a:r>
            <a:r>
              <a:rPr sz="1001" kern="0" dirty="0">
                <a:solidFill>
                  <a:srgbClr val="231F20"/>
                </a:solidFill>
                <a:latin typeface="BT Curve Headline" panose="020B0603020203020204" pitchFamily="34" charset="0"/>
                <a:cs typeface="BT Curve Headline" panose="020B0603020203020204" pitchFamily="34" charset="0"/>
              </a:rPr>
              <a:t>Look</a:t>
            </a:r>
            <a:r>
              <a:rPr sz="1001" kern="0" spc="-39"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out</a:t>
            </a:r>
            <a:r>
              <a:rPr sz="1001" kern="0" spc="-36"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for</a:t>
            </a:r>
            <a:r>
              <a:rPr sz="1001" kern="0" spc="-36"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phase</a:t>
            </a:r>
            <a:r>
              <a:rPr sz="1001" kern="0" spc="-36" dirty="0">
                <a:solidFill>
                  <a:srgbClr val="231F20"/>
                </a:solidFill>
                <a:latin typeface="BT Curve Headline" panose="020B0603020203020204" pitchFamily="34" charset="0"/>
                <a:cs typeface="BT Curve Headline" panose="020B0603020203020204" pitchFamily="34" charset="0"/>
              </a:rPr>
              <a:t> </a:t>
            </a:r>
            <a:r>
              <a:rPr sz="1001" kern="0" spc="-30" dirty="0">
                <a:solidFill>
                  <a:srgbClr val="231F20"/>
                </a:solidFill>
                <a:latin typeface="BT Curve Headline" panose="020B0603020203020204" pitchFamily="34" charset="0"/>
                <a:cs typeface="BT Curve Headline" panose="020B0603020203020204" pitchFamily="34" charset="0"/>
              </a:rPr>
              <a:t>2</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1" name="object 51"/>
          <p:cNvSpPr txBox="1"/>
          <p:nvPr/>
        </p:nvSpPr>
        <p:spPr>
          <a:xfrm>
            <a:off x="7529637" y="2784094"/>
            <a:ext cx="779749" cy="161404"/>
          </a:xfrm>
          <a:prstGeom prst="rect">
            <a:avLst/>
          </a:prstGeom>
        </p:spPr>
        <p:txBody>
          <a:bodyPr vert="horz" wrap="square" lIns="0" tIns="7316" rIns="0" bIns="0" rtlCol="0">
            <a:spAutoFit/>
          </a:bodyPr>
          <a:lstStyle/>
          <a:p>
            <a:pPr marL="7701" defTabSz="554492">
              <a:spcBef>
                <a:spcPts val="58"/>
              </a:spcBef>
            </a:pPr>
            <a:r>
              <a:rPr sz="1001" kern="0" dirty="0">
                <a:solidFill>
                  <a:srgbClr val="FFFFFF"/>
                </a:solidFill>
                <a:latin typeface="BT Curve Headline" panose="020B0603020203020204" pitchFamily="34" charset="0"/>
                <a:cs typeface="BT Curve Headline" panose="020B0603020203020204" pitchFamily="34" charset="0"/>
              </a:rPr>
              <a:t>BT</a:t>
            </a:r>
            <a:r>
              <a:rPr sz="1001" kern="0" spc="-21" dirty="0">
                <a:solidFill>
                  <a:srgbClr val="FFFFFF"/>
                </a:solidFill>
                <a:latin typeface="BT Curve Headline" panose="020B0603020203020204" pitchFamily="34" charset="0"/>
                <a:cs typeface="BT Curve Headline" panose="020B0603020203020204" pitchFamily="34" charset="0"/>
              </a:rPr>
              <a:t> </a:t>
            </a:r>
            <a:r>
              <a:rPr sz="1001" kern="0" dirty="0">
                <a:solidFill>
                  <a:srgbClr val="FFFFFF"/>
                </a:solidFill>
                <a:latin typeface="BT Curve Headline" panose="020B0603020203020204" pitchFamily="34" charset="0"/>
                <a:cs typeface="BT Curve Headline" panose="020B0603020203020204" pitchFamily="34" charset="0"/>
              </a:rPr>
              <a:t>SP</a:t>
            </a:r>
            <a:r>
              <a:rPr sz="1001" kern="0" spc="-21"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pricing</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6" name="object 56"/>
          <p:cNvSpPr txBox="1"/>
          <p:nvPr/>
        </p:nvSpPr>
        <p:spPr>
          <a:xfrm>
            <a:off x="7529638" y="3274164"/>
            <a:ext cx="1599929" cy="474886"/>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BT</a:t>
            </a:r>
            <a:r>
              <a:rPr sz="1001" kern="0" spc="-27"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has</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special</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pricing</a:t>
            </a:r>
            <a:r>
              <a:rPr sz="1001" kern="0" spc="-27" dirty="0">
                <a:solidFill>
                  <a:srgbClr val="231F20"/>
                </a:solidFill>
                <a:latin typeface="BT Curve Headline" panose="020B0603020203020204" pitchFamily="34" charset="0"/>
                <a:cs typeface="BT Curve Headline" panose="020B0603020203020204" pitchFamily="34" charset="0"/>
              </a:rPr>
              <a:t> </a:t>
            </a:r>
            <a:r>
              <a:rPr sz="1001" kern="0" spc="-15" dirty="0">
                <a:solidFill>
                  <a:srgbClr val="231F20"/>
                </a:solidFill>
                <a:latin typeface="BT Curve Headline" panose="020B0603020203020204" pitchFamily="34" charset="0"/>
                <a:cs typeface="BT Curve Headline" panose="020B0603020203020204" pitchFamily="34" charset="0"/>
              </a:rPr>
              <a:t>for </a:t>
            </a:r>
            <a:r>
              <a:rPr sz="1001" kern="0" dirty="0">
                <a:solidFill>
                  <a:srgbClr val="231F20"/>
                </a:solidFill>
                <a:latin typeface="BT Curve Headline" panose="020B0603020203020204" pitchFamily="34" charset="0"/>
                <a:cs typeface="BT Curve Headline" panose="020B0603020203020204" pitchFamily="34" charset="0"/>
              </a:rPr>
              <a:t>Flex</a:t>
            </a:r>
            <a:r>
              <a:rPr sz="1001" kern="0" spc="-39"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Plan</a:t>
            </a:r>
            <a:r>
              <a:rPr sz="1001" kern="0" spc="-39" dirty="0">
                <a:solidFill>
                  <a:srgbClr val="231F20"/>
                </a:solidFill>
                <a:latin typeface="BT Curve Headline" panose="020B0603020203020204" pitchFamily="34" charset="0"/>
                <a:cs typeface="BT Curve Headline" panose="020B0603020203020204" pitchFamily="34" charset="0"/>
              </a:rPr>
              <a:t> </a:t>
            </a:r>
            <a:r>
              <a:rPr sz="1001" kern="0" spc="-12" dirty="0">
                <a:solidFill>
                  <a:srgbClr val="231F20"/>
                </a:solidFill>
                <a:latin typeface="BT Curve Headline" panose="020B0603020203020204" pitchFamily="34" charset="0"/>
                <a:cs typeface="BT Curve Headline" panose="020B0603020203020204" pitchFamily="34" charset="0"/>
              </a:rPr>
              <a:t>Webex</a:t>
            </a:r>
            <a:r>
              <a:rPr sz="1001" kern="0" spc="-39"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Meetings </a:t>
            </a:r>
            <a:r>
              <a:rPr sz="1001" kern="0" dirty="0">
                <a:solidFill>
                  <a:srgbClr val="231F20"/>
                </a:solidFill>
                <a:latin typeface="BT Curve Headline" panose="020B0603020203020204" pitchFamily="34" charset="0"/>
                <a:cs typeface="BT Curve Headline" panose="020B0603020203020204" pitchFamily="34" charset="0"/>
              </a:rPr>
              <a:t>orders</a:t>
            </a:r>
            <a:r>
              <a:rPr sz="1001" kern="0" spc="-21"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with</a:t>
            </a:r>
            <a:r>
              <a:rPr sz="1001" kern="0" spc="-18" dirty="0">
                <a:solidFill>
                  <a:srgbClr val="231F20"/>
                </a:solidFill>
                <a:latin typeface="BT Curve Headline" panose="020B0603020203020204" pitchFamily="34" charset="0"/>
                <a:cs typeface="BT Curve Headline" panose="020B0603020203020204" pitchFamily="34" charset="0"/>
              </a:rPr>
              <a:t> CCA-</a:t>
            </a:r>
            <a:r>
              <a:rPr sz="1001" kern="0" spc="-15" dirty="0">
                <a:solidFill>
                  <a:srgbClr val="231F20"/>
                </a:solidFill>
                <a:latin typeface="BT Curve Headline" panose="020B0603020203020204" pitchFamily="34" charset="0"/>
                <a:cs typeface="BT Curve Headline" panose="020B0603020203020204" pitchFamily="34" charset="0"/>
              </a:rPr>
              <a:t>SP</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2" name="object 52"/>
          <p:cNvSpPr txBox="1"/>
          <p:nvPr/>
        </p:nvSpPr>
        <p:spPr>
          <a:xfrm>
            <a:off x="9840853" y="2784094"/>
            <a:ext cx="1287645" cy="161404"/>
          </a:xfrm>
          <a:prstGeom prst="rect">
            <a:avLst/>
          </a:prstGeom>
        </p:spPr>
        <p:txBody>
          <a:bodyPr vert="horz" wrap="square" lIns="0" tIns="7316" rIns="0" bIns="0" rtlCol="0">
            <a:spAutoFit/>
          </a:bodyPr>
          <a:lstStyle/>
          <a:p>
            <a:pPr marL="7701" defTabSz="554492">
              <a:spcBef>
                <a:spcPts val="58"/>
              </a:spcBef>
            </a:pPr>
            <a:r>
              <a:rPr sz="1001" kern="0" dirty="0">
                <a:solidFill>
                  <a:srgbClr val="FFFFFF"/>
                </a:solidFill>
                <a:latin typeface="BT Curve Headline" panose="020B0603020203020204" pitchFamily="34" charset="0"/>
                <a:cs typeface="BT Curve Headline" panose="020B0603020203020204" pitchFamily="34" charset="0"/>
              </a:rPr>
              <a:t>Competitive</a:t>
            </a:r>
            <a:r>
              <a:rPr sz="1001" kern="0" spc="-67" dirty="0">
                <a:solidFill>
                  <a:srgbClr val="FFFFFF"/>
                </a:solidFill>
                <a:latin typeface="BT Curve Headline" panose="020B0603020203020204" pitchFamily="34" charset="0"/>
                <a:cs typeface="BT Curve Headline" panose="020B0603020203020204" pitchFamily="34" charset="0"/>
              </a:rPr>
              <a:t> </a:t>
            </a:r>
            <a:r>
              <a:rPr sz="1001" kern="0" spc="-6" dirty="0">
                <a:solidFill>
                  <a:srgbClr val="FFFFFF"/>
                </a:solidFill>
                <a:latin typeface="BT Curve Headline" panose="020B0603020203020204" pitchFamily="34" charset="0"/>
                <a:cs typeface="BT Curve Headline" panose="020B0603020203020204" pitchFamily="34" charset="0"/>
              </a:rPr>
              <a:t>position</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
        <p:nvSpPr>
          <p:cNvPr id="57" name="object 57"/>
          <p:cNvSpPr txBox="1"/>
          <p:nvPr/>
        </p:nvSpPr>
        <p:spPr>
          <a:xfrm>
            <a:off x="9840852" y="3274165"/>
            <a:ext cx="1436278" cy="790485"/>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BT Curve Headline" panose="020B0603020203020204" pitchFamily="34" charset="0"/>
                <a:cs typeface="BT Curve Headline" panose="020B0603020203020204" pitchFamily="34" charset="0"/>
              </a:rPr>
              <a:t>Combining</a:t>
            </a:r>
            <a:r>
              <a:rPr sz="1001" kern="0" spc="-58"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Cisco</a:t>
            </a:r>
            <a:r>
              <a:rPr sz="1001" kern="0" spc="-55"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latest </a:t>
            </a:r>
            <a:r>
              <a:rPr sz="1001" kern="0" dirty="0">
                <a:solidFill>
                  <a:srgbClr val="231F20"/>
                </a:solidFill>
                <a:latin typeface="BT Curve Headline" panose="020B0603020203020204" pitchFamily="34" charset="0"/>
                <a:cs typeface="BT Curve Headline" panose="020B0603020203020204" pitchFamily="34" charset="0"/>
              </a:rPr>
              <a:t>pricelist</a:t>
            </a:r>
            <a:r>
              <a:rPr sz="1001" kern="0" spc="-18"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and</a:t>
            </a:r>
            <a:r>
              <a:rPr sz="1001" kern="0" spc="-18"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latest technology</a:t>
            </a:r>
            <a:r>
              <a:rPr sz="1001" kern="0" spc="-36"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(WBS</a:t>
            </a:r>
            <a:r>
              <a:rPr sz="1001" kern="0" spc="-36" dirty="0">
                <a:solidFill>
                  <a:srgbClr val="231F20"/>
                </a:solidFill>
                <a:latin typeface="BT Curve Headline" panose="020B0603020203020204" pitchFamily="34" charset="0"/>
                <a:cs typeface="BT Curve Headline" panose="020B0603020203020204" pitchFamily="34" charset="0"/>
              </a:rPr>
              <a:t> </a:t>
            </a:r>
            <a:r>
              <a:rPr sz="1001" kern="0" spc="-15" dirty="0">
                <a:solidFill>
                  <a:srgbClr val="231F20"/>
                </a:solidFill>
                <a:latin typeface="BT Curve Headline" panose="020B0603020203020204" pitchFamily="34" charset="0"/>
                <a:cs typeface="BT Curve Headline" panose="020B0603020203020204" pitchFamily="34" charset="0"/>
              </a:rPr>
              <a:t>39) </a:t>
            </a:r>
            <a:r>
              <a:rPr sz="1001" kern="0" spc="-12" dirty="0">
                <a:solidFill>
                  <a:srgbClr val="231F20"/>
                </a:solidFill>
                <a:latin typeface="BT Curve Headline" panose="020B0603020203020204" pitchFamily="34" charset="0"/>
                <a:cs typeface="BT Curve Headline" panose="020B0603020203020204" pitchFamily="34" charset="0"/>
              </a:rPr>
              <a:t>proven</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BT</a:t>
            </a:r>
            <a:r>
              <a:rPr sz="1001" kern="0" spc="-27"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to</a:t>
            </a:r>
            <a:r>
              <a:rPr sz="1001" kern="0" spc="-30"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be</a:t>
            </a:r>
            <a:r>
              <a:rPr sz="1001" kern="0" spc="-27" dirty="0">
                <a:solidFill>
                  <a:srgbClr val="231F20"/>
                </a:solidFill>
                <a:latin typeface="BT Curve Headline" panose="020B0603020203020204" pitchFamily="34" charset="0"/>
                <a:cs typeface="BT Curve Headline" panose="020B0603020203020204" pitchFamily="34" charset="0"/>
              </a:rPr>
              <a:t> </a:t>
            </a:r>
            <a:r>
              <a:rPr sz="1001" kern="0" dirty="0">
                <a:solidFill>
                  <a:srgbClr val="231F20"/>
                </a:solidFill>
                <a:latin typeface="BT Curve Headline" panose="020B0603020203020204" pitchFamily="34" charset="0"/>
                <a:cs typeface="BT Curve Headline" panose="020B0603020203020204" pitchFamily="34" charset="0"/>
              </a:rPr>
              <a:t>in</a:t>
            </a:r>
            <a:r>
              <a:rPr sz="1001" kern="0" spc="-30" dirty="0">
                <a:solidFill>
                  <a:srgbClr val="231F20"/>
                </a:solidFill>
                <a:latin typeface="BT Curve Headline" panose="020B0603020203020204" pitchFamily="34" charset="0"/>
                <a:cs typeface="BT Curve Headline" panose="020B0603020203020204" pitchFamily="34" charset="0"/>
              </a:rPr>
              <a:t> a </a:t>
            </a:r>
            <a:r>
              <a:rPr sz="1001" kern="0" spc="-12" dirty="0">
                <a:solidFill>
                  <a:srgbClr val="231F20"/>
                </a:solidFill>
                <a:latin typeface="BT Curve Headline" panose="020B0603020203020204" pitchFamily="34" charset="0"/>
                <a:cs typeface="BT Curve Headline" panose="020B0603020203020204" pitchFamily="34" charset="0"/>
              </a:rPr>
              <a:t>competitive</a:t>
            </a:r>
            <a:r>
              <a:rPr sz="1001" kern="0" spc="-30" dirty="0">
                <a:solidFill>
                  <a:srgbClr val="231F20"/>
                </a:solidFill>
                <a:latin typeface="BT Curve Headline" panose="020B0603020203020204" pitchFamily="34" charset="0"/>
                <a:cs typeface="BT Curve Headline" panose="020B0603020203020204" pitchFamily="34" charset="0"/>
              </a:rPr>
              <a:t> </a:t>
            </a:r>
            <a:r>
              <a:rPr sz="1001" kern="0" spc="-6" dirty="0">
                <a:solidFill>
                  <a:srgbClr val="231F20"/>
                </a:solidFill>
                <a:latin typeface="BT Curve Headline" panose="020B0603020203020204" pitchFamily="34" charset="0"/>
                <a:cs typeface="BT Curve Headline" panose="020B0603020203020204" pitchFamily="34" charset="0"/>
              </a:rPr>
              <a:t>position</a:t>
            </a:r>
            <a:endParaRPr sz="1001" kern="0" dirty="0">
              <a:solidFill>
                <a:sysClr val="windowText" lastClr="000000"/>
              </a:solidFill>
              <a:latin typeface="BT Curve Headline" panose="020B0603020203020204" pitchFamily="34" charset="0"/>
              <a:cs typeface="BT Curve Headline" panose="020B0603020203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ustom Design">
  <a:themeElements>
    <a:clrScheme name="BT COLOURS">
      <a:dk1>
        <a:srgbClr val="000000"/>
      </a:dk1>
      <a:lt1>
        <a:srgbClr val="FFFFFF"/>
      </a:lt1>
      <a:dk2>
        <a:srgbClr val="000000"/>
      </a:dk2>
      <a:lt2>
        <a:srgbClr val="FFFFFF"/>
      </a:lt2>
      <a:accent1>
        <a:srgbClr val="5514B4"/>
      </a:accent1>
      <a:accent2>
        <a:srgbClr val="FF80FF"/>
      </a:accent2>
      <a:accent3>
        <a:srgbClr val="EA9999"/>
      </a:accent3>
      <a:accent4>
        <a:srgbClr val="1EC8E6"/>
      </a:accent4>
      <a:accent5>
        <a:srgbClr val="2A1C49"/>
      </a:accent5>
      <a:accent6>
        <a:srgbClr val="D9D9D9"/>
      </a:accent6>
      <a:hlink>
        <a:srgbClr val="5514B3"/>
      </a:hlink>
      <a:folHlink>
        <a:srgbClr val="5514B4"/>
      </a:folHlink>
    </a:clrScheme>
    <a:fontScheme name="BT CURVE">
      <a:majorFont>
        <a:latin typeface="BT Curve Headline"/>
        <a:ea typeface=""/>
        <a:cs typeface=""/>
      </a:majorFont>
      <a:minorFont>
        <a:latin typeface="BT Curv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1443</Words>
  <Application>Microsoft Office PowerPoint</Application>
  <PresentationFormat>Widescreen</PresentationFormat>
  <Paragraphs>193</Paragraphs>
  <Slides>42</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Century Gothic</vt:lpstr>
      <vt:lpstr>BT Curve</vt:lpstr>
      <vt:lpstr>BT Curve Headline</vt:lpstr>
      <vt:lpstr>Arial</vt:lpstr>
      <vt:lpstr>Custom Design</vt:lpstr>
      <vt:lpstr>PowerPoint presentation template</vt:lpstr>
      <vt:lpstr>Data classification</vt:lpstr>
      <vt:lpstr>Our typography</vt:lpstr>
      <vt:lpstr>Our colours</vt:lpstr>
      <vt:lpstr>Tables</vt:lpstr>
      <vt:lpstr>The following examples are shown as a guide to help you create your own charts, graphs and diagrams</vt:lpstr>
      <vt:lpstr>Charts and graphs</vt:lpstr>
      <vt:lpstr>Charts and graphs</vt:lpstr>
      <vt:lpstr>Example of five column text layout with containers</vt:lpstr>
      <vt:lpstr>Accessiblity</vt:lpstr>
      <vt:lpstr>Do’s and don’ts</vt:lpstr>
      <vt:lpstr>The following pages are examples  of all our slide templates.  But if you want to get started with your own presentation, click the drop down next to the New Slide icon and  select a page type to get going.</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BT PowerPoint presentation template</dc:title>
  <dc:creator>James Winkley</dc:creator>
  <cp:lastModifiedBy>Totimeh,JS,Jordan,SCA5 R</cp:lastModifiedBy>
  <cp:revision>12</cp:revision>
  <dcterms:created xsi:type="dcterms:W3CDTF">2022-05-04T14:40:30Z</dcterms:created>
  <dcterms:modified xsi:type="dcterms:W3CDTF">2024-06-20T11:55:40Z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5818d02-8d25-4bb9-b27c-e4db64670887_Enabled">
    <vt:lpwstr>true</vt:lpwstr>
  </property>
  <property fmtid="{D5CDD505-2E9C-101B-9397-08002B2CF9AE}" pid="3" name="MSIP_Label_55818d02-8d25-4bb9-b27c-e4db64670887_SetDate">
    <vt:lpwstr>2022-05-19T11:39:39Z</vt:lpwstr>
  </property>
  <property fmtid="{D5CDD505-2E9C-101B-9397-08002B2CF9AE}" pid="4" name="MSIP_Label_55818d02-8d25-4bb9-b27c-e4db64670887_Method">
    <vt:lpwstr>Standard</vt:lpwstr>
  </property>
  <property fmtid="{D5CDD505-2E9C-101B-9397-08002B2CF9AE}" pid="5" name="MSIP_Label_55818d02-8d25-4bb9-b27c-e4db64670887_Name">
    <vt:lpwstr>55818d02-8d25-4bb9-b27c-e4db64670887</vt:lpwstr>
  </property>
  <property fmtid="{D5CDD505-2E9C-101B-9397-08002B2CF9AE}" pid="6" name="MSIP_Label_55818d02-8d25-4bb9-b27c-e4db64670887_SiteId">
    <vt:lpwstr>a7f35688-9c00-4d5e-ba41-29f146377ab0</vt:lpwstr>
  </property>
  <property fmtid="{D5CDD505-2E9C-101B-9397-08002B2CF9AE}" pid="7" name="MSIP_Label_55818d02-8d25-4bb9-b27c-e4db64670887_ActionId">
    <vt:lpwstr>88e2d804-bb47-46fe-8342-25ccbfa9f3a2</vt:lpwstr>
  </property>
  <property fmtid="{D5CDD505-2E9C-101B-9397-08002B2CF9AE}" pid="8" name="MSIP_Label_55818d02-8d25-4bb9-b27c-e4db64670887_ContentBits">
    <vt:lpwstr>0</vt:lpwstr>
  </property>
</Properties>
</file>